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8" r:id="rId41"/>
    <p:sldId id="299" r:id="rId42"/>
    <p:sldId id="294"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pPr/>
              <a:t>18.10.2021</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mebk12.meb.gov.tr/meb_iys_dosyalar/80/06/768131/icerikler/yeni-hizmet-binamza-tasndk_283667.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mebk12.meb.gov.tr.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41570" y="692696"/>
            <a:ext cx="7907934" cy="4339650"/>
          </a:xfrm>
          <a:prstGeom prst="rect">
            <a:avLst/>
          </a:prstGeom>
          <a:noFill/>
        </p:spPr>
        <p:txBody>
          <a:bodyPr wrap="none" lIns="91440" tIns="45720" rIns="91440" bIns="45720">
            <a:spAutoFit/>
          </a:bodyPr>
          <a:lstStyle/>
          <a:p>
            <a:pPr algn="ctr"/>
            <a:r>
              <a:rPr lang="tr-TR" sz="13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BRİFİNG</a:t>
            </a:r>
          </a:p>
          <a:p>
            <a:pPr algn="ctr"/>
            <a:r>
              <a:rPr lang="tr-TR" sz="13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2021-2022</a:t>
            </a:r>
            <a:endParaRPr lang="tr-TR" sz="13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KUAFÖRLÜK KURSU</a:t>
            </a:r>
            <a:endParaRPr lang="tr-TR" dirty="0"/>
          </a:p>
        </p:txBody>
      </p:sp>
      <p:pic>
        <p:nvPicPr>
          <p:cNvPr id="4" name="3 İçerik Yer Tutucusu" descr="C:\Users\HEM\Desktop\22124747_img20160128wa0004.jpg"/>
          <p:cNvPicPr>
            <a:picLocks noGrp="1"/>
          </p:cNvPicPr>
          <p:nvPr>
            <p:ph idx="1"/>
          </p:nvPr>
        </p:nvPicPr>
        <p:blipFill>
          <a:blip r:embed="rId2" cstate="print"/>
          <a:srcRect/>
          <a:stretch>
            <a:fillRect/>
          </a:stretch>
        </p:blipFill>
        <p:spPr bwMode="auto">
          <a:xfrm>
            <a:off x="179512" y="1700808"/>
            <a:ext cx="3024336" cy="3816424"/>
          </a:xfrm>
          <a:prstGeom prst="rect">
            <a:avLst/>
          </a:prstGeom>
          <a:noFill/>
          <a:ln w="9525">
            <a:noFill/>
            <a:miter lim="800000"/>
            <a:headEnd/>
            <a:tailEnd/>
          </a:ln>
        </p:spPr>
      </p:pic>
      <p:pic>
        <p:nvPicPr>
          <p:cNvPr id="6" name="5 Resim" descr="C:\Users\HEM\Desktop\22124749_img20160128wa0006.jpg"/>
          <p:cNvPicPr/>
          <p:nvPr/>
        </p:nvPicPr>
        <p:blipFill>
          <a:blip r:embed="rId3" cstate="print"/>
          <a:srcRect/>
          <a:stretch>
            <a:fillRect/>
          </a:stretch>
        </p:blipFill>
        <p:spPr bwMode="auto">
          <a:xfrm>
            <a:off x="3347864" y="2060848"/>
            <a:ext cx="2736304" cy="3096344"/>
          </a:xfrm>
          <a:prstGeom prst="rect">
            <a:avLst/>
          </a:prstGeom>
          <a:noFill/>
          <a:ln w="9525">
            <a:noFill/>
            <a:miter lim="800000"/>
            <a:headEnd/>
            <a:tailEnd/>
          </a:ln>
        </p:spPr>
      </p:pic>
      <p:pic>
        <p:nvPicPr>
          <p:cNvPr id="7" name="6 Resim" descr="C:\Users\HEM\Desktop\22124750_img20160128wa0008.jpg"/>
          <p:cNvPicPr/>
          <p:nvPr/>
        </p:nvPicPr>
        <p:blipFill>
          <a:blip r:embed="rId4" cstate="print"/>
          <a:srcRect/>
          <a:stretch>
            <a:fillRect/>
          </a:stretch>
        </p:blipFill>
        <p:spPr bwMode="auto">
          <a:xfrm>
            <a:off x="6372200" y="2420888"/>
            <a:ext cx="2232248"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HALK OYUNLAR</a:t>
            </a:r>
            <a:endParaRPr lang="tr-TR" dirty="0"/>
          </a:p>
        </p:txBody>
      </p:sp>
      <p:pic>
        <p:nvPicPr>
          <p:cNvPr id="4" name="3 İçerik Yer Tutucusu" descr="C:\Users\HEM\Desktop\22131307_20151202_172521.jpg"/>
          <p:cNvPicPr>
            <a:picLocks noGrp="1"/>
          </p:cNvPicPr>
          <p:nvPr>
            <p:ph idx="1"/>
          </p:nvPr>
        </p:nvPicPr>
        <p:blipFill>
          <a:blip r:embed="rId2" cstate="print"/>
          <a:srcRect/>
          <a:stretch>
            <a:fillRect/>
          </a:stretch>
        </p:blipFill>
        <p:spPr bwMode="auto">
          <a:xfrm>
            <a:off x="323528" y="1268760"/>
            <a:ext cx="3024336" cy="3168352"/>
          </a:xfrm>
          <a:prstGeom prst="rect">
            <a:avLst/>
          </a:prstGeom>
          <a:noFill/>
          <a:ln w="9525">
            <a:noFill/>
            <a:miter lim="800000"/>
            <a:headEnd/>
            <a:tailEnd/>
          </a:ln>
        </p:spPr>
      </p:pic>
      <p:pic>
        <p:nvPicPr>
          <p:cNvPr id="5" name="4 Resim" descr="C:\Users\HEM\Desktop\22131310_20151202_172522.jpg"/>
          <p:cNvPicPr/>
          <p:nvPr/>
        </p:nvPicPr>
        <p:blipFill>
          <a:blip r:embed="rId3" cstate="print"/>
          <a:srcRect/>
          <a:stretch>
            <a:fillRect/>
          </a:stretch>
        </p:blipFill>
        <p:spPr bwMode="auto">
          <a:xfrm flipH="1">
            <a:off x="2555773" y="4221088"/>
            <a:ext cx="3240361" cy="2448272"/>
          </a:xfrm>
          <a:prstGeom prst="rect">
            <a:avLst/>
          </a:prstGeom>
          <a:noFill/>
          <a:ln w="9525">
            <a:noFill/>
            <a:miter lim="800000"/>
            <a:headEnd/>
            <a:tailEnd/>
          </a:ln>
        </p:spPr>
      </p:pic>
      <p:pic>
        <p:nvPicPr>
          <p:cNvPr id="6" name="5 Resim" descr="C:\Users\HEM\Desktop\22131305_20151202_172518.jpg"/>
          <p:cNvPicPr/>
          <p:nvPr/>
        </p:nvPicPr>
        <p:blipFill>
          <a:blip r:embed="rId4" cstate="print"/>
          <a:srcRect/>
          <a:stretch>
            <a:fillRect/>
          </a:stretch>
        </p:blipFill>
        <p:spPr bwMode="auto">
          <a:xfrm>
            <a:off x="5364088" y="1268760"/>
            <a:ext cx="324036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OKUMA-YAZMA KURSU</a:t>
            </a:r>
            <a:endParaRPr lang="tr-TR" dirty="0"/>
          </a:p>
        </p:txBody>
      </p:sp>
      <p:pic>
        <p:nvPicPr>
          <p:cNvPr id="4" name="3 İçerik Yer Tutucusu" descr="C:\Users\HEM\Desktop\22122556_img20160128wa0016.jpg"/>
          <p:cNvPicPr>
            <a:picLocks noGrp="1"/>
          </p:cNvPicPr>
          <p:nvPr>
            <p:ph idx="1"/>
          </p:nvPr>
        </p:nvPicPr>
        <p:blipFill>
          <a:blip r:embed="rId2" cstate="print"/>
          <a:srcRect/>
          <a:stretch>
            <a:fillRect/>
          </a:stretch>
        </p:blipFill>
        <p:spPr bwMode="auto">
          <a:xfrm>
            <a:off x="-180528" y="3717032"/>
            <a:ext cx="3456384" cy="2736304"/>
          </a:xfrm>
          <a:prstGeom prst="rect">
            <a:avLst/>
          </a:prstGeom>
          <a:noFill/>
          <a:ln w="9525">
            <a:noFill/>
            <a:miter lim="800000"/>
            <a:headEnd/>
            <a:tailEnd/>
          </a:ln>
        </p:spPr>
      </p:pic>
      <p:pic>
        <p:nvPicPr>
          <p:cNvPr id="5" name="4 Resim" descr="C:\Users\HEM\Desktop\22122552_img20160128wa0005.jpg"/>
          <p:cNvPicPr/>
          <p:nvPr/>
        </p:nvPicPr>
        <p:blipFill>
          <a:blip r:embed="rId3" cstate="print"/>
          <a:srcRect/>
          <a:stretch>
            <a:fillRect/>
          </a:stretch>
        </p:blipFill>
        <p:spPr bwMode="auto">
          <a:xfrm>
            <a:off x="2483768" y="1196752"/>
            <a:ext cx="3744416" cy="2854052"/>
          </a:xfrm>
          <a:prstGeom prst="rect">
            <a:avLst/>
          </a:prstGeom>
          <a:noFill/>
          <a:ln w="9525">
            <a:noFill/>
            <a:miter lim="800000"/>
            <a:headEnd/>
            <a:tailEnd/>
          </a:ln>
        </p:spPr>
      </p:pic>
      <p:pic>
        <p:nvPicPr>
          <p:cNvPr id="6" name="5 Resim" descr="C:\Users\HEM\Desktop\22122552_img20160128wa0011.jpg"/>
          <p:cNvPicPr/>
          <p:nvPr/>
        </p:nvPicPr>
        <p:blipFill>
          <a:blip r:embed="rId4" cstate="print"/>
          <a:srcRect/>
          <a:stretch>
            <a:fillRect/>
          </a:stretch>
        </p:blipFill>
        <p:spPr bwMode="auto">
          <a:xfrm>
            <a:off x="5292080" y="3789040"/>
            <a:ext cx="3528392"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İŞARET DİLİ KURSU</a:t>
            </a:r>
            <a:endParaRPr lang="tr-TR" dirty="0"/>
          </a:p>
        </p:txBody>
      </p:sp>
      <p:pic>
        <p:nvPicPr>
          <p:cNvPr id="4" name="3 İçerik Yer Tutucusu" descr="C:\Users\HEM\Desktop\17173623_img20160317wa0004.jpg"/>
          <p:cNvPicPr>
            <a:picLocks noGrp="1"/>
          </p:cNvPicPr>
          <p:nvPr>
            <p:ph idx="1"/>
          </p:nvPr>
        </p:nvPicPr>
        <p:blipFill>
          <a:blip r:embed="rId2" cstate="print"/>
          <a:srcRect/>
          <a:stretch>
            <a:fillRect/>
          </a:stretch>
        </p:blipFill>
        <p:spPr bwMode="auto">
          <a:xfrm>
            <a:off x="323528" y="1340768"/>
            <a:ext cx="3600400" cy="2664296"/>
          </a:xfrm>
          <a:prstGeom prst="rect">
            <a:avLst/>
          </a:prstGeom>
          <a:noFill/>
          <a:ln w="9525">
            <a:noFill/>
            <a:miter lim="800000"/>
            <a:headEnd/>
            <a:tailEnd/>
          </a:ln>
        </p:spPr>
      </p:pic>
      <p:pic>
        <p:nvPicPr>
          <p:cNvPr id="5" name="4 Resim" descr="C:\Users\HEM\Desktop\17173621_img20160317wa0000.jpg"/>
          <p:cNvPicPr/>
          <p:nvPr/>
        </p:nvPicPr>
        <p:blipFill>
          <a:blip r:embed="rId3" cstate="print"/>
          <a:srcRect/>
          <a:stretch>
            <a:fillRect/>
          </a:stretch>
        </p:blipFill>
        <p:spPr bwMode="auto">
          <a:xfrm>
            <a:off x="2555776" y="4221088"/>
            <a:ext cx="2664296" cy="2304256"/>
          </a:xfrm>
          <a:prstGeom prst="rect">
            <a:avLst/>
          </a:prstGeom>
          <a:noFill/>
          <a:ln w="9525">
            <a:noFill/>
            <a:miter lim="800000"/>
            <a:headEnd/>
            <a:tailEnd/>
          </a:ln>
        </p:spPr>
      </p:pic>
      <p:pic>
        <p:nvPicPr>
          <p:cNvPr id="6" name="5 Resim" descr="C:\Users\HEM\Desktop\17173622_img20160317wa0002.jpg"/>
          <p:cNvPicPr/>
          <p:nvPr/>
        </p:nvPicPr>
        <p:blipFill>
          <a:blip r:embed="rId4" cstate="print"/>
          <a:srcRect/>
          <a:stretch>
            <a:fillRect/>
          </a:stretch>
        </p:blipFill>
        <p:spPr bwMode="auto">
          <a:xfrm>
            <a:off x="5436096" y="1700808"/>
            <a:ext cx="2664296" cy="231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FAALİYETLER</a:t>
            </a:r>
            <a:endParaRPr lang="tr-TR" dirty="0"/>
          </a:p>
        </p:txBody>
      </p:sp>
      <p:pic>
        <p:nvPicPr>
          <p:cNvPr id="4" name="3 İçerik Yer Tutucusu" descr="C:\Users\HEM\Desktop\IMG_20161116_095752.jpg"/>
          <p:cNvPicPr>
            <a:picLocks noGrp="1"/>
          </p:cNvPicPr>
          <p:nvPr>
            <p:ph idx="1"/>
          </p:nvPr>
        </p:nvPicPr>
        <p:blipFill>
          <a:blip r:embed="rId2" cstate="print"/>
          <a:srcRect/>
          <a:stretch>
            <a:fillRect/>
          </a:stretch>
        </p:blipFill>
        <p:spPr bwMode="auto">
          <a:xfrm>
            <a:off x="251520" y="1196752"/>
            <a:ext cx="3456384" cy="2808312"/>
          </a:xfrm>
          <a:prstGeom prst="rect">
            <a:avLst/>
          </a:prstGeom>
          <a:noFill/>
          <a:ln w="9525">
            <a:noFill/>
            <a:miter lim="800000"/>
            <a:headEnd/>
            <a:tailEnd/>
          </a:ln>
        </p:spPr>
      </p:pic>
      <p:pic>
        <p:nvPicPr>
          <p:cNvPr id="5" name="4 Resim" descr="C:\Users\HEM\Desktop\IMG_20161116_101215.jpg"/>
          <p:cNvPicPr/>
          <p:nvPr/>
        </p:nvPicPr>
        <p:blipFill>
          <a:blip r:embed="rId3" cstate="print"/>
          <a:srcRect/>
          <a:stretch>
            <a:fillRect/>
          </a:stretch>
        </p:blipFill>
        <p:spPr bwMode="auto">
          <a:xfrm>
            <a:off x="3563888" y="3068960"/>
            <a:ext cx="1847850" cy="1800225"/>
          </a:xfrm>
          <a:prstGeom prst="rect">
            <a:avLst/>
          </a:prstGeom>
          <a:noFill/>
          <a:ln w="9525">
            <a:noFill/>
            <a:miter lim="800000"/>
            <a:headEnd/>
            <a:tailEnd/>
          </a:ln>
        </p:spPr>
      </p:pic>
      <p:pic>
        <p:nvPicPr>
          <p:cNvPr id="6" name="5 Resim" descr="C:\Users\HEM\Desktop\IMG_20161228_114958.jpg"/>
          <p:cNvPicPr/>
          <p:nvPr/>
        </p:nvPicPr>
        <p:blipFill>
          <a:blip r:embed="rId4" cstate="print"/>
          <a:srcRect/>
          <a:stretch>
            <a:fillRect/>
          </a:stretch>
        </p:blipFill>
        <p:spPr bwMode="auto">
          <a:xfrm>
            <a:off x="251520" y="4437112"/>
            <a:ext cx="3384376" cy="2420888"/>
          </a:xfrm>
          <a:prstGeom prst="rect">
            <a:avLst/>
          </a:prstGeom>
          <a:noFill/>
          <a:ln w="9525">
            <a:noFill/>
            <a:miter lim="800000"/>
            <a:headEnd/>
            <a:tailEnd/>
          </a:ln>
        </p:spPr>
      </p:pic>
      <p:pic>
        <p:nvPicPr>
          <p:cNvPr id="7" name="6 Resim" descr="C:\Users\HEM\Desktop\22124849_img20160129wa0014.jpg"/>
          <p:cNvPicPr/>
          <p:nvPr/>
        </p:nvPicPr>
        <p:blipFill>
          <a:blip r:embed="rId5" cstate="print"/>
          <a:srcRect/>
          <a:stretch>
            <a:fillRect/>
          </a:stretch>
        </p:blipFill>
        <p:spPr bwMode="auto">
          <a:xfrm>
            <a:off x="5436096" y="1340768"/>
            <a:ext cx="3240360" cy="2520280"/>
          </a:xfrm>
          <a:prstGeom prst="rect">
            <a:avLst/>
          </a:prstGeom>
          <a:noFill/>
          <a:ln w="9525">
            <a:noFill/>
            <a:miter lim="800000"/>
            <a:headEnd/>
            <a:tailEnd/>
          </a:ln>
        </p:spPr>
      </p:pic>
      <p:pic>
        <p:nvPicPr>
          <p:cNvPr id="8" name="7 Resim" descr="C:\Users\HEM\Desktop\k_25152120_adsz1.jpg"/>
          <p:cNvPicPr/>
          <p:nvPr/>
        </p:nvPicPr>
        <p:blipFill>
          <a:blip r:embed="rId6" cstate="print"/>
          <a:srcRect/>
          <a:stretch>
            <a:fillRect/>
          </a:stretch>
        </p:blipFill>
        <p:spPr bwMode="auto">
          <a:xfrm>
            <a:off x="5364088" y="4437112"/>
            <a:ext cx="3456384" cy="242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 BİLGİLERİ</a:t>
            </a:r>
            <a:br>
              <a:rPr lang="tr-TR" dirty="0" smtClean="0"/>
            </a:br>
            <a:endParaRPr lang="tr-TR" dirty="0"/>
          </a:p>
        </p:txBody>
      </p:sp>
      <p:graphicFrame>
        <p:nvGraphicFramePr>
          <p:cNvPr id="4" name="3 Tablo"/>
          <p:cNvGraphicFramePr>
            <a:graphicFrameLocks noGrp="1"/>
          </p:cNvGraphicFramePr>
          <p:nvPr/>
        </p:nvGraphicFramePr>
        <p:xfrm>
          <a:off x="611560" y="1052736"/>
          <a:ext cx="7992888" cy="5472607"/>
        </p:xfrm>
        <a:graphic>
          <a:graphicData uri="http://schemas.openxmlformats.org/drawingml/2006/table">
            <a:tbl>
              <a:tblPr/>
              <a:tblGrid>
                <a:gridCol w="2436390"/>
                <a:gridCol w="5556498"/>
              </a:tblGrid>
              <a:tr h="781801">
                <a:tc>
                  <a:txBody>
                    <a:bodyPr/>
                    <a:lstStyle/>
                    <a:p>
                      <a:pPr>
                        <a:spcAft>
                          <a:spcPts val="0"/>
                        </a:spcAft>
                        <a:tabLst>
                          <a:tab pos="3943350" algn="l"/>
                        </a:tabLst>
                      </a:pPr>
                      <a:r>
                        <a:rPr lang="tr-TR" sz="2000" b="1" dirty="0">
                          <a:latin typeface="Arial"/>
                          <a:ea typeface="Times New Roman"/>
                          <a:cs typeface="Times New Roman"/>
                        </a:rPr>
                        <a:t>Kurum Adı</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a:latin typeface="Arial"/>
                          <a:ea typeface="Times New Roman"/>
                          <a:cs typeface="Times New Roman"/>
                        </a:rPr>
                        <a:t>Diyadin Halk Eğitimi Merkezi </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dirty="0">
                          <a:latin typeface="Arial"/>
                          <a:ea typeface="Times New Roman"/>
                          <a:cs typeface="Times New Roman"/>
                        </a:rPr>
                        <a:t>Adresi</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dirty="0">
                          <a:latin typeface="Arial"/>
                          <a:ea typeface="Times New Roman"/>
                          <a:cs typeface="Times New Roman"/>
                        </a:rPr>
                        <a:t>Atatürk Mahallesi Ömer Sok. 04900 Diyadin / AĞRI  </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a:latin typeface="Arial"/>
                          <a:ea typeface="Times New Roman"/>
                          <a:cs typeface="Times New Roman"/>
                        </a:rPr>
                        <a:t>Telefon No</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dirty="0">
                          <a:latin typeface="Arial"/>
                          <a:ea typeface="Times New Roman"/>
                          <a:cs typeface="Times New Roman"/>
                        </a:rPr>
                        <a:t>04725113150</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a:latin typeface="Arial"/>
                          <a:ea typeface="Times New Roman"/>
                          <a:cs typeface="Times New Roman"/>
                        </a:rPr>
                        <a:t>Fax No</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dirty="0">
                          <a:latin typeface="Arial"/>
                          <a:ea typeface="Times New Roman"/>
                          <a:cs typeface="Times New Roman"/>
                        </a:rPr>
                        <a:t>04725113150</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a:latin typeface="Arial"/>
                          <a:ea typeface="Times New Roman"/>
                          <a:cs typeface="Times New Roman"/>
                        </a:rPr>
                        <a:t>Öğretim Şekli</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dirty="0">
                          <a:latin typeface="Arial"/>
                          <a:ea typeface="Times New Roman"/>
                          <a:cs typeface="Times New Roman"/>
                        </a:rPr>
                        <a:t>Tam Gün -Tam Yıl</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a:latin typeface="Arial"/>
                          <a:ea typeface="Times New Roman"/>
                          <a:cs typeface="Times New Roman"/>
                        </a:rPr>
                        <a:t>Eposta Adresi</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400" dirty="0">
                          <a:solidFill>
                            <a:schemeClr val="tx1"/>
                          </a:solidFill>
                          <a:latin typeface="Arial"/>
                          <a:ea typeface="Times New Roman"/>
                          <a:cs typeface="Times New Roman"/>
                        </a:rPr>
                        <a:t>h.egitim04@</a:t>
                      </a:r>
                      <a:r>
                        <a:rPr lang="tr-TR" sz="2400" dirty="0" err="1">
                          <a:solidFill>
                            <a:schemeClr val="tx1"/>
                          </a:solidFill>
                          <a:latin typeface="Arial"/>
                          <a:ea typeface="Times New Roman"/>
                          <a:cs typeface="Times New Roman"/>
                        </a:rPr>
                        <a:t>gmail</a:t>
                      </a:r>
                      <a:r>
                        <a:rPr lang="tr-TR" sz="2400" dirty="0">
                          <a:solidFill>
                            <a:schemeClr val="tx1"/>
                          </a:solidFill>
                          <a:latin typeface="Arial"/>
                          <a:ea typeface="Times New Roman"/>
                          <a:cs typeface="Times New Roman"/>
                        </a:rPr>
                        <a:t>.com</a:t>
                      </a:r>
                      <a:endParaRPr lang="tr-TR" sz="2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a:spcAft>
                          <a:spcPts val="0"/>
                        </a:spcAft>
                        <a:tabLst>
                          <a:tab pos="3943350" algn="l"/>
                        </a:tabLst>
                      </a:pPr>
                      <a:r>
                        <a:rPr lang="tr-TR" sz="2000" b="1">
                          <a:latin typeface="Arial"/>
                          <a:ea typeface="Times New Roman"/>
                          <a:cs typeface="Times New Roman"/>
                        </a:rPr>
                        <a:t>Web Adresi</a:t>
                      </a:r>
                      <a:endParaRPr lang="tr-T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943350" algn="l"/>
                        </a:tabLst>
                      </a:pPr>
                      <a:r>
                        <a:rPr lang="tr-TR" sz="2000" dirty="0">
                          <a:latin typeface="Arial"/>
                          <a:ea typeface="Times New Roman"/>
                          <a:cs typeface="Times New Roman"/>
                        </a:rPr>
                        <a:t>http://diyadinhalkegitimmerkezi.meb.k12.tr</a:t>
                      </a:r>
                      <a:endParaRPr lang="tr-T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noChangeArrowheads="1"/>
          </p:cNvSpPr>
          <p:nvPr/>
        </p:nvSpPr>
        <p:spPr bwMode="auto">
          <a:xfrm>
            <a:off x="899592" y="836712"/>
            <a:ext cx="7488832" cy="4968552"/>
          </a:xfrm>
          <a:prstGeom prst="roundRect">
            <a:avLst>
              <a:gd name="adj" fmla="val 16667"/>
            </a:avLst>
          </a:prstGeom>
          <a:solidFill>
            <a:srgbClr val="92D050"/>
          </a:solidFill>
          <a:ln w="9525">
            <a:solidFill>
              <a:srgbClr val="000000"/>
            </a:solidFill>
            <a:round/>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800" b="1" i="0" u="none" strike="noStrike" cap="none" normalizeH="0" baseline="0" dirty="0" smtClean="0">
                <a:ln>
                  <a:noFill/>
                </a:ln>
                <a:solidFill>
                  <a:schemeClr val="tx1"/>
                </a:solidFill>
                <a:effectLst/>
                <a:latin typeface="Arial" pitchFamily="34" charset="0"/>
                <a:cs typeface="Arial" pitchFamily="34" charset="0"/>
              </a:rPr>
              <a:t>MİSYONUMUZ</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000" b="1" i="0" u="none" strike="noStrike" cap="none" normalizeH="0" baseline="0" dirty="0" smtClean="0">
                <a:ln>
                  <a:noFill/>
                </a:ln>
                <a:solidFill>
                  <a:schemeClr val="tx1"/>
                </a:solidFill>
                <a:effectLst/>
                <a:latin typeface="Arial" pitchFamily="34" charset="0"/>
                <a:cs typeface="Arial" pitchFamily="34" charset="0"/>
              </a:rPr>
              <a:t>Halkın yaşam kalitesini yükselterek, toplumsal refahı artırmak için; hayat boyu öğrenme anlayışı içerisinde, toplumdaki her yaş ve eğitim düzeyindeki kişilere enerjilerini ve yaratıcılıklarını ortaya çıkaracak, öğrenme, iş ve yaşam becerilerini geliştirecek her türlü yaygın eğitim programları ve etkinliklerini (gerektiğinde diğer kurum, kuruluş ve sivil toplum örgütleri ile iş birliği de yaparak)  uygulamaktır.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AutoShape 3"/>
          <p:cNvSpPr>
            <a:spLocks noChangeArrowheads="1"/>
          </p:cNvSpPr>
          <p:nvPr/>
        </p:nvSpPr>
        <p:spPr bwMode="auto">
          <a:xfrm>
            <a:off x="611560" y="980728"/>
            <a:ext cx="7992888" cy="5256584"/>
          </a:xfrm>
          <a:prstGeom prst="roundRect">
            <a:avLst>
              <a:gd name="adj" fmla="val 16667"/>
            </a:avLst>
          </a:prstGeom>
          <a:solidFill>
            <a:srgbClr val="00B0F0"/>
          </a:solidFill>
          <a:ln w="9525">
            <a:solidFill>
              <a:srgbClr val="000000"/>
            </a:solidFill>
            <a:round/>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3200" b="1" i="0" u="none" strike="noStrike" cap="none" normalizeH="0" baseline="0" dirty="0" smtClean="0">
                <a:ln>
                  <a:noFill/>
                </a:ln>
                <a:solidFill>
                  <a:schemeClr val="tx1"/>
                </a:solidFill>
                <a:effectLst/>
                <a:latin typeface="Arial" pitchFamily="34" charset="0"/>
                <a:cs typeface="Arial" pitchFamily="34" charset="0"/>
              </a:rPr>
              <a:t>VİZYONUMUZ</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dirty="0" smtClean="0">
                <a:ln>
                  <a:noFill/>
                </a:ln>
                <a:solidFill>
                  <a:schemeClr val="tx1"/>
                </a:solidFill>
                <a:effectLst/>
                <a:latin typeface="Arial" pitchFamily="34" charset="0"/>
                <a:cs typeface="Arial" pitchFamily="34" charset="0"/>
              </a:rPr>
              <a:t>Türk Milli Eğitiminin temel amaç ve ilkeleri doğrultusunda yaygın eğitimi (halk eğitimini) her yönü ile uygulayan ve kurumsallaştıran, çağdaş insan anlayışı ile bütün yenilikleri topluma aktaran ve bu şekilde toplumsal mutluluğa ve kalkınmaya katkı sunan  bir kurum olmaktır.</a:t>
            </a:r>
            <a:r>
              <a:rPr kumimoji="0" lang="tr-TR" sz="2000" b="1" i="0" u="none" strike="noStrike" cap="none" normalizeH="0" baseline="0" dirty="0" smtClean="0">
                <a:ln>
                  <a:noFill/>
                </a:ln>
                <a:solidFill>
                  <a:schemeClr val="tx1"/>
                </a:solidFill>
                <a:effectLst/>
                <a:latin typeface="Arial" pitchFamily="34" charset="0"/>
                <a:cs typeface="Arial" pitchFamily="34" charset="0"/>
              </a:rPr>
              <a:t/>
            </a:r>
            <a:br>
              <a:rPr kumimoji="0" lang="tr-TR" sz="2000" b="1" i="0" u="none" strike="noStrike" cap="none" normalizeH="0" baseline="0" dirty="0" smtClean="0">
                <a:ln>
                  <a:noFill/>
                </a:ln>
                <a:solidFill>
                  <a:schemeClr val="tx1"/>
                </a:solidFill>
                <a:effectLst/>
                <a:latin typeface="Arial" pitchFamily="34" charset="0"/>
                <a:cs typeface="Arial" pitchFamily="34" charset="0"/>
              </a:rPr>
            </a:br>
            <a:r>
              <a:rPr kumimoji="0" lang="tr-TR" sz="2000" b="1" i="0" u="none" strike="noStrike" cap="none" normalizeH="0" baseline="0" dirty="0" smtClean="0">
                <a:ln>
                  <a:noFill/>
                </a:ln>
                <a:solidFill>
                  <a:schemeClr val="tx1"/>
                </a:solidFill>
                <a:effectLst/>
                <a:latin typeface="Arial" pitchFamily="34" charset="0"/>
                <a:cs typeface="Arial" pitchFamily="34" charset="0"/>
              </a:rPr>
              <a:t> </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363272" cy="1417638"/>
          </a:xfrm>
        </p:spPr>
        <p:txBody>
          <a:bodyPr>
            <a:normAutofit fontScale="90000"/>
          </a:bodyPr>
          <a:lstStyle/>
          <a:p>
            <a:r>
              <a:rPr lang="tr-TR" dirty="0" smtClean="0"/>
              <a:t>Kurum Müdürü</a:t>
            </a:r>
            <a:br>
              <a:rPr lang="tr-TR" dirty="0" smtClean="0"/>
            </a:br>
            <a:r>
              <a:rPr lang="tr-TR" dirty="0" err="1" smtClean="0"/>
              <a:t>Hanifi</a:t>
            </a:r>
            <a:r>
              <a:rPr lang="tr-TR" dirty="0" smtClean="0"/>
              <a:t> DOĞAN</a:t>
            </a:r>
            <a:br>
              <a:rPr lang="tr-TR" dirty="0" smtClean="0"/>
            </a:br>
            <a:endParaRPr lang="tr-TR" dirty="0"/>
          </a:p>
        </p:txBody>
      </p:sp>
      <p:pic>
        <p:nvPicPr>
          <p:cNvPr id="1026" name="Picture 2" descr="C:\Users\HEM\Desktop\IMG_20211014_163450.jpg"/>
          <p:cNvPicPr>
            <a:picLocks noGrp="1" noChangeAspect="1" noChangeArrowheads="1"/>
          </p:cNvPicPr>
          <p:nvPr>
            <p:ph idx="1"/>
          </p:nvPr>
        </p:nvPicPr>
        <p:blipFill>
          <a:blip r:embed="rId2" cstate="print"/>
          <a:srcRect/>
          <a:stretch>
            <a:fillRect/>
          </a:stretch>
        </p:blipFill>
        <p:spPr bwMode="auto">
          <a:xfrm>
            <a:off x="1432983" y="1600200"/>
            <a:ext cx="6278033" cy="47085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u="sng" dirty="0" smtClean="0"/>
              <a:t>ÖZ GEÇMİŞİ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b="1" dirty="0" smtClean="0"/>
              <a:t> </a:t>
            </a:r>
            <a:endParaRPr lang="tr-TR" dirty="0" smtClean="0"/>
          </a:p>
          <a:p>
            <a:pPr>
              <a:buNone/>
            </a:pPr>
            <a:r>
              <a:rPr lang="tr-TR" b="1" dirty="0" smtClean="0"/>
              <a:t> </a:t>
            </a:r>
            <a:endParaRPr lang="tr-TR" dirty="0" smtClean="0"/>
          </a:p>
          <a:p>
            <a:r>
              <a:rPr lang="tr-TR" dirty="0" smtClean="0"/>
              <a:t> 	1982 yılında Ağrı iline bağlı Diyadin ilçesinde doğdu. İlkokul, Ortaokul ve Liseyi Diyadin’de okudu. Fırat  üniversitesi  Eğitim Fakültesi Türkçe Öğretmenliği Bölümünden mezun oldu. 2005-2006 Eğitim Öğretim döneminde göreve başladı.ardından sırasıyla Halk eğitimi Merkezinde Müdür yardımcılığı, Cemal </a:t>
            </a:r>
            <a:r>
              <a:rPr lang="tr-TR" dirty="0" smtClean="0"/>
              <a:t>K</a:t>
            </a:r>
            <a:r>
              <a:rPr lang="tr-TR" dirty="0" smtClean="0"/>
              <a:t>aya </a:t>
            </a:r>
            <a:r>
              <a:rPr lang="tr-TR" dirty="0" smtClean="0"/>
              <a:t>A</a:t>
            </a:r>
            <a:r>
              <a:rPr lang="tr-TR" dirty="0" smtClean="0"/>
              <a:t>nadolu </a:t>
            </a:r>
            <a:r>
              <a:rPr lang="tr-TR" dirty="0" smtClean="0"/>
              <a:t>Lisesinde Müdürlük görevinde bulunmuştur. </a:t>
            </a:r>
          </a:p>
          <a:p>
            <a:r>
              <a:rPr lang="tr-TR" dirty="0" smtClean="0"/>
              <a:t>2021-2022 Eğitim Öğretim Yılı itibarıyla kurumumuzda müdür olarak çalışmaya başlamıştır. Halen kurumumuzda görev yapmaya devam etmekte olup, evli ve 2 çocuk babasıdır.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rmAutofit fontScale="90000"/>
          </a:bodyPr>
          <a:lstStyle/>
          <a:p>
            <a:r>
              <a:rPr lang="tr-TR" b="1" dirty="0" smtClean="0">
                <a:solidFill>
                  <a:srgbClr val="FF0000"/>
                </a:solidFill>
              </a:rPr>
              <a:t>T.C.</a:t>
            </a:r>
            <a:r>
              <a:rPr lang="tr-TR" dirty="0" smtClean="0">
                <a:solidFill>
                  <a:srgbClr val="FF0000"/>
                </a:solidFill>
              </a:rPr>
              <a:t/>
            </a:r>
            <a:br>
              <a:rPr lang="tr-TR" dirty="0" smtClean="0">
                <a:solidFill>
                  <a:srgbClr val="FF0000"/>
                </a:solidFill>
              </a:rPr>
            </a:br>
            <a:r>
              <a:rPr lang="tr-TR" b="1" dirty="0" smtClean="0">
                <a:solidFill>
                  <a:srgbClr val="FF0000"/>
                </a:solidFill>
              </a:rPr>
              <a:t>DİYADİN KAYMAKAMLIĞIHALK EĞİTİMİ MERKEZİ MÜDÜRLÜĞÜ</a:t>
            </a:r>
            <a:r>
              <a:rPr lang="tr-TR" dirty="0" smtClean="0"/>
              <a:t/>
            </a:r>
            <a:br>
              <a:rPr lang="tr-TR" dirty="0" smtClean="0"/>
            </a:br>
            <a:endParaRPr lang="tr-TR" dirty="0"/>
          </a:p>
        </p:txBody>
      </p:sp>
      <p:pic>
        <p:nvPicPr>
          <p:cNvPr id="4" name="3 İçerik Yer Tutucusu" descr="k_25114714_yenamplem"/>
          <p:cNvPicPr>
            <a:picLocks noGrp="1"/>
          </p:cNvPicPr>
          <p:nvPr>
            <p:ph idx="1"/>
          </p:nvPr>
        </p:nvPicPr>
        <p:blipFill>
          <a:blip r:embed="rId2" cstate="print"/>
          <a:srcRect/>
          <a:stretch>
            <a:fillRect/>
          </a:stretch>
        </p:blipFill>
        <p:spPr bwMode="auto">
          <a:xfrm>
            <a:off x="2123728" y="2348880"/>
            <a:ext cx="4752528" cy="2736304"/>
          </a:xfrm>
          <a:prstGeom prst="rect">
            <a:avLst/>
          </a:prstGeom>
          <a:noFill/>
          <a:ln w="9525">
            <a:noFill/>
            <a:miter lim="800000"/>
            <a:headEnd/>
            <a:tailEnd/>
          </a:ln>
        </p:spPr>
      </p:pic>
      <p:pic>
        <p:nvPicPr>
          <p:cNvPr id="5" name="4 Resim" descr="C:\Users\HEM\Desktop\58382.jpg"/>
          <p:cNvPicPr/>
          <p:nvPr/>
        </p:nvPicPr>
        <p:blipFill>
          <a:blip r:embed="rId3" cstate="print"/>
          <a:srcRect/>
          <a:stretch>
            <a:fillRect/>
          </a:stretch>
        </p:blipFill>
        <p:spPr bwMode="auto">
          <a:xfrm>
            <a:off x="827584" y="5085184"/>
            <a:ext cx="1080120" cy="1080120"/>
          </a:xfrm>
          <a:prstGeom prst="rect">
            <a:avLst/>
          </a:prstGeom>
          <a:noFill/>
          <a:ln w="9525">
            <a:noFill/>
            <a:miter lim="800000"/>
            <a:headEnd/>
            <a:tailEnd/>
          </a:ln>
          <a:effectLst>
            <a:outerShdw blurRad="50800" dist="50800" dir="5400000" algn="ctr" rotWithShape="0">
              <a:srgbClr val="000000">
                <a:alpha val="92000"/>
              </a:srgbClr>
            </a:outerShdw>
          </a:effectLst>
        </p:spPr>
      </p:pic>
      <p:pic>
        <p:nvPicPr>
          <p:cNvPr id="7" name="6 Resim" descr="C:\Users\HEM\Desktop\58382.jpg"/>
          <p:cNvPicPr/>
          <p:nvPr/>
        </p:nvPicPr>
        <p:blipFill>
          <a:blip r:embed="rId3" cstate="print"/>
          <a:srcRect/>
          <a:stretch>
            <a:fillRect/>
          </a:stretch>
        </p:blipFill>
        <p:spPr bwMode="auto">
          <a:xfrm>
            <a:off x="7092280" y="5085184"/>
            <a:ext cx="1152128" cy="1080120"/>
          </a:xfrm>
          <a:prstGeom prst="rect">
            <a:avLst/>
          </a:prstGeom>
          <a:noFill/>
          <a:ln w="9525">
            <a:noFill/>
            <a:miter lim="800000"/>
            <a:headEnd/>
            <a:tailEnd/>
          </a:ln>
          <a:effectLst>
            <a:outerShdw blurRad="50800" dist="50800" dir="5400000" algn="ctr" rotWithShape="0">
              <a:srgbClr val="000000">
                <a:alpha val="92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_21102018_ilplanlama2">
            <a:hlinkClick r:id="rId2"/>
          </p:cNvPr>
          <p:cNvPicPr/>
          <p:nvPr/>
        </p:nvPicPr>
        <p:blipFill>
          <a:blip r:embed="rId3" cstate="print"/>
          <a:srcRect/>
          <a:stretch>
            <a:fillRect/>
          </a:stretch>
        </p:blipFill>
        <p:spPr bwMode="auto">
          <a:xfrm>
            <a:off x="1403648" y="836712"/>
            <a:ext cx="6480720" cy="5112568"/>
          </a:xfrm>
          <a:prstGeom prst="rect">
            <a:avLst/>
          </a:prstGeom>
          <a:noFill/>
          <a:ln w="34925" cmpd="sng">
            <a:solidFill>
              <a:schemeClr val="tx1"/>
            </a:solidFill>
            <a:miter lim="800000"/>
            <a:headEnd/>
            <a:tailEnd/>
          </a:ln>
          <a:effectLst>
            <a:outerShdw blurRad="228600" dist="127000" dir="9000000" algn="ctr" rotWithShape="0">
              <a:srgbClr val="000000">
                <a:alpha val="94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u="sng" dirty="0" smtClean="0"/>
              <a:t>Kurumun Tarihçesi</a:t>
            </a:r>
            <a:r>
              <a:rPr lang="tr-TR" dirty="0" smtClean="0"/>
              <a:t/>
            </a:r>
            <a:br>
              <a:rPr lang="tr-TR" dirty="0" smtClean="0"/>
            </a:br>
            <a:endParaRPr lang="tr-TR" dirty="0"/>
          </a:p>
        </p:txBody>
      </p:sp>
      <p:sp>
        <p:nvSpPr>
          <p:cNvPr id="3" name="2 İçerik Yer Tutucusu"/>
          <p:cNvSpPr>
            <a:spLocks noGrp="1"/>
          </p:cNvSpPr>
          <p:nvPr>
            <p:ph idx="1"/>
          </p:nvPr>
        </p:nvSpPr>
        <p:spPr>
          <a:xfrm>
            <a:off x="323528" y="1124744"/>
            <a:ext cx="8363272" cy="5184616"/>
          </a:xfrm>
        </p:spPr>
        <p:txBody>
          <a:bodyPr>
            <a:noAutofit/>
          </a:bodyPr>
          <a:lstStyle/>
          <a:p>
            <a:r>
              <a:rPr lang="tr-TR" sz="1600" dirty="0" smtClean="0"/>
              <a:t>DİYADİN Halk Eğitimi Merkezi Müdürlüğü ilk olarak 1969 yılında resmi olarak kurulmuştur.Bina ilk yapıldığında ilkokul olarak hizmet vermiş sonraki yıllarda halk eğitime devredilmiştir.Bina eski olduğu için ilerleyen zamanlarda hizmet veremeyecek kadar yıpranmıştır. Binanın tadilatı için çok masraf olacağı tespit edilmiş ve oradan kaymakamlığa ait olan sosyal yardımlaşmanın da aralarında bulunduğu bir binaya taşınmıştır ve faaliyetlerini buradan sürdürmektedir. Çalışma alanımız DİYADİN Merkez ile köyler dahil 85 kurumu ve yaklaşık olarak 30000 nüfusu kapsamaktadır.</a:t>
            </a:r>
          </a:p>
          <a:p>
            <a:endParaRPr lang="tr-TR" sz="1600" dirty="0" smtClean="0"/>
          </a:p>
          <a:p>
            <a:r>
              <a:rPr lang="tr-TR" sz="1600" dirty="0" smtClean="0"/>
              <a:t>Halen kurum müdürlüğüne </a:t>
            </a:r>
            <a:r>
              <a:rPr lang="tr-TR" sz="1600" dirty="0" err="1" smtClean="0"/>
              <a:t>Hanifi</a:t>
            </a:r>
            <a:r>
              <a:rPr lang="tr-TR" sz="1600" dirty="0" smtClean="0"/>
              <a:t> DOĞAN, </a:t>
            </a:r>
            <a:r>
              <a:rPr lang="tr-TR" sz="1600" dirty="0" smtClean="0"/>
              <a:t>Müdür Yardımcılığına ise Fesih TURAN ve Melek BÜYÜK bakmaktadır. Kurs faaliyetlerinde ise kadrosuz usta öğreticiler ve okullarda çalışan öğretmenlerden yararlanılmaktadır. Kurslarımız genelde İlçe Milli Eğitim Müdürlüğüne bağlı binalarda ve yetkili makamların onayları ile uygun görülen yerlerde yapılmaktadır. </a:t>
            </a:r>
          </a:p>
          <a:p>
            <a:endParaRPr lang="tr-TR" sz="1600" dirty="0" smtClean="0"/>
          </a:p>
          <a:p>
            <a:r>
              <a:rPr lang="tr-TR" sz="1600" dirty="0" smtClean="0"/>
              <a:t>Yaş ve cinsiyet ayrımı gözetmeksizin herkese her yerde hizmet sunan kurumumuz her geçen gün daha fazla kurs açmakta daha fazla kursiyer ulaşmakta ve toplumumuzun bilgi beceri ve yeteneklerini geliştirmek için elinden gelen çabayı harcamaktadır. Bu amaçla tam gün/tam yıl faaliyetleri kapsamına girmiş olup, haftanın 7 günü mesai gözetmeksizin sürekli çalışmaktadır. </a:t>
            </a:r>
            <a:r>
              <a:rPr lang="tr-TR" sz="1600" b="1" dirty="0" smtClean="0"/>
              <a:t>HERKES İÇİN HER YERDE VE HER ZAMAN EĞİTİM</a:t>
            </a:r>
            <a:r>
              <a:rPr lang="tr-TR" sz="1600" dirty="0" smtClean="0"/>
              <a:t> sloganı çalışmalarında öncü olmuştur.</a:t>
            </a:r>
          </a:p>
          <a:p>
            <a:endParaRPr lang="tr-TR"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492896"/>
            <a:ext cx="8229600" cy="1143000"/>
          </a:xfrm>
        </p:spPr>
        <p:txBody>
          <a:bodyPr>
            <a:noAutofit/>
          </a:bodyPr>
          <a:lstStyle/>
          <a:p>
            <a:r>
              <a:rPr lang="tr-TR" sz="7200" u="sng" dirty="0" smtClean="0"/>
              <a:t>İDARİ KADROMUZ</a:t>
            </a:r>
            <a:r>
              <a:rPr lang="tr-TR" sz="7200" dirty="0" smtClean="0"/>
              <a:t/>
            </a:r>
            <a:br>
              <a:rPr lang="tr-TR" sz="7200" dirty="0" smtClean="0"/>
            </a:br>
            <a:endParaRPr lang="tr-TR" sz="7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755576" y="476672"/>
            <a:ext cx="7200800" cy="5904656"/>
            <a:chOff x="2241" y="2414"/>
            <a:chExt cx="7785" cy="8018"/>
          </a:xfrm>
        </p:grpSpPr>
        <p:sp>
          <p:nvSpPr>
            <p:cNvPr id="30723" name="AutoShape 3"/>
            <p:cNvSpPr>
              <a:spLocks noChangeArrowheads="1"/>
            </p:cNvSpPr>
            <p:nvPr/>
          </p:nvSpPr>
          <p:spPr bwMode="auto">
            <a:xfrm>
              <a:off x="2241" y="2414"/>
              <a:ext cx="7785" cy="1410"/>
            </a:xfrm>
            <a:prstGeom prst="roundRect">
              <a:avLst>
                <a:gd name="adj" fmla="val 16667"/>
              </a:avLst>
            </a:prstGeom>
            <a:solidFill>
              <a:srgbClr val="8DB3E2"/>
            </a:solidFill>
            <a:ln w="9525">
              <a:solidFill>
                <a:srgbClr val="4F81BD"/>
              </a:solidFill>
              <a:round/>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1" i="0" u="none" strike="noStrike" cap="none" normalizeH="0" baseline="0" dirty="0" err="1" smtClean="0">
                  <a:ln>
                    <a:noFill/>
                  </a:ln>
                  <a:solidFill>
                    <a:schemeClr val="tx1"/>
                  </a:solidFill>
                  <a:effectLst/>
                  <a:latin typeface="Arial" pitchFamily="34" charset="0"/>
                  <a:cs typeface="Arial" pitchFamily="34" charset="0"/>
                </a:rPr>
                <a:t>Hanifi</a:t>
              </a:r>
              <a:r>
                <a:rPr kumimoji="0" lang="tr-TR" sz="1600" b="1" i="0" u="none" strike="noStrike" cap="none" normalizeH="0" baseline="0" dirty="0" smtClean="0">
                  <a:ln>
                    <a:noFill/>
                  </a:ln>
                  <a:solidFill>
                    <a:schemeClr val="tx1"/>
                  </a:solidFill>
                  <a:effectLst/>
                  <a:latin typeface="Arial" pitchFamily="34" charset="0"/>
                  <a:cs typeface="Arial" pitchFamily="34" charset="0"/>
                </a:rPr>
                <a:t> DOĞAN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0" i="0" u="none" strike="noStrike" cap="none" normalizeH="0" baseline="0" dirty="0" smtClean="0">
                  <a:ln>
                    <a:noFill/>
                  </a:ln>
                  <a:solidFill>
                    <a:schemeClr val="tx1"/>
                  </a:solidFill>
                  <a:effectLst/>
                  <a:latin typeface="Arial" pitchFamily="34" charset="0"/>
                  <a:cs typeface="Arial" pitchFamily="34" charset="0"/>
                </a:rPr>
                <a:t>(Kurum Müdürü)</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AutoShape 4"/>
            <p:cNvSpPr>
              <a:spLocks noChangeArrowheads="1"/>
            </p:cNvSpPr>
            <p:nvPr/>
          </p:nvSpPr>
          <p:spPr bwMode="auto">
            <a:xfrm>
              <a:off x="2469" y="4634"/>
              <a:ext cx="7275" cy="1110"/>
            </a:xfrm>
            <a:prstGeom prst="roundRect">
              <a:avLst>
                <a:gd name="adj" fmla="val 16667"/>
              </a:avLst>
            </a:prstGeom>
            <a:solidFill>
              <a:srgbClr val="E5B8B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Fesih TURAN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1" i="0" u="none" strike="noStrike" cap="none" normalizeH="0" dirty="0" smtClean="0">
                  <a:ln>
                    <a:noFill/>
                  </a:ln>
                  <a:solidFill>
                    <a:schemeClr val="tx1"/>
                  </a:solidFill>
                  <a:effectLst/>
                  <a:latin typeface="Arial" pitchFamily="34" charset="0"/>
                  <a:cs typeface="Arial" pitchFamily="34" charset="0"/>
                </a:rPr>
                <a:t>        </a:t>
              </a:r>
              <a:r>
                <a:rPr kumimoji="0" lang="tr-TR" sz="1600" b="0" i="0" u="none" strike="noStrike" cap="none" normalizeH="0" baseline="0" dirty="0" smtClean="0">
                  <a:ln>
                    <a:noFill/>
                  </a:ln>
                  <a:solidFill>
                    <a:schemeClr val="tx1"/>
                  </a:solidFill>
                  <a:effectLst/>
                  <a:latin typeface="Arial" pitchFamily="34" charset="0"/>
                  <a:cs typeface="Arial" pitchFamily="34" charset="0"/>
                </a:rPr>
                <a:t>(Kurum Müdür </a:t>
              </a:r>
              <a:r>
                <a:rPr kumimoji="0" lang="tr-TR" sz="1600" b="0" i="0" u="none" strike="noStrike" cap="none" normalizeH="0" baseline="0" dirty="0" err="1" smtClean="0">
                  <a:ln>
                    <a:noFill/>
                  </a:ln>
                  <a:solidFill>
                    <a:schemeClr val="tx1"/>
                  </a:solidFill>
                  <a:effectLst/>
                  <a:latin typeface="Arial" pitchFamily="34" charset="0"/>
                  <a:cs typeface="Arial" pitchFamily="34" charset="0"/>
                </a:rPr>
                <a:t>Yard</a:t>
              </a:r>
              <a:r>
                <a:rPr kumimoji="0" lang="tr-TR" sz="16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AutoShape 5"/>
            <p:cNvSpPr>
              <a:spLocks noChangeArrowheads="1"/>
            </p:cNvSpPr>
            <p:nvPr/>
          </p:nvSpPr>
          <p:spPr bwMode="auto">
            <a:xfrm>
              <a:off x="2469" y="6464"/>
              <a:ext cx="7275" cy="1110"/>
            </a:xfrm>
            <a:prstGeom prst="roundRect">
              <a:avLst>
                <a:gd name="adj" fmla="val 16667"/>
              </a:avLst>
            </a:prstGeom>
            <a:solidFill>
              <a:srgbClr val="E5B8B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lang="tr-TR" sz="1600" b="1" dirty="0" smtClean="0">
                  <a:latin typeface="Arial" pitchFamily="34" charset="0"/>
                  <a:cs typeface="Arial" pitchFamily="34" charset="0"/>
                </a:rPr>
                <a:t>Melek BÜYÜK</a:t>
              </a:r>
              <a:endParaRPr kumimoji="0" lang="tr-T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1" i="0" u="none" strike="noStrike" cap="none" normalizeH="0" dirty="0" smtClean="0">
                  <a:ln>
                    <a:noFill/>
                  </a:ln>
                  <a:solidFill>
                    <a:schemeClr val="tx1"/>
                  </a:solidFill>
                  <a:effectLst/>
                  <a:latin typeface="Arial" pitchFamily="34" charset="0"/>
                  <a:cs typeface="Arial" pitchFamily="34" charset="0"/>
                </a:rPr>
                <a:t>           </a:t>
              </a: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0" i="0" u="none" strike="noStrike" cap="none" normalizeH="0" baseline="0" dirty="0" smtClean="0">
                  <a:ln>
                    <a:noFill/>
                  </a:ln>
                  <a:solidFill>
                    <a:schemeClr val="tx1"/>
                  </a:solidFill>
                  <a:effectLst/>
                  <a:latin typeface="Arial" pitchFamily="34" charset="0"/>
                  <a:cs typeface="Arial" pitchFamily="34" charset="0"/>
                </a:rPr>
                <a:t>(Kurum Müdür </a:t>
              </a:r>
              <a:r>
                <a:rPr kumimoji="0" lang="tr-TR" sz="1600" b="0" i="0" u="none" strike="noStrike" cap="none" normalizeH="0" baseline="0" dirty="0" err="1" smtClean="0">
                  <a:ln>
                    <a:noFill/>
                  </a:ln>
                  <a:solidFill>
                    <a:schemeClr val="tx1"/>
                  </a:solidFill>
                  <a:effectLst/>
                  <a:latin typeface="Arial" pitchFamily="34" charset="0"/>
                  <a:cs typeface="Arial" pitchFamily="34" charset="0"/>
                </a:rPr>
                <a:t>Yard</a:t>
              </a:r>
              <a:r>
                <a:rPr kumimoji="0" lang="tr-TR" sz="16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726" name="AutoShape 6"/>
            <p:cNvCxnSpPr>
              <a:cxnSpLocks noChangeShapeType="1"/>
            </p:cNvCxnSpPr>
            <p:nvPr/>
          </p:nvCxnSpPr>
          <p:spPr bwMode="auto">
            <a:xfrm flipH="1">
              <a:off x="6081" y="3824"/>
              <a:ext cx="15" cy="810"/>
            </a:xfrm>
            <a:prstGeom prst="straightConnector1">
              <a:avLst/>
            </a:prstGeom>
            <a:noFill/>
            <a:ln w="28575">
              <a:solidFill>
                <a:srgbClr val="000000"/>
              </a:solidFill>
              <a:round/>
              <a:headEnd/>
              <a:tailEnd/>
            </a:ln>
          </p:spPr>
        </p:cxnSp>
        <p:cxnSp>
          <p:nvCxnSpPr>
            <p:cNvPr id="30727" name="AutoShape 7"/>
            <p:cNvCxnSpPr>
              <a:cxnSpLocks noChangeShapeType="1"/>
            </p:cNvCxnSpPr>
            <p:nvPr/>
          </p:nvCxnSpPr>
          <p:spPr bwMode="auto">
            <a:xfrm>
              <a:off x="6096" y="5744"/>
              <a:ext cx="0" cy="720"/>
            </a:xfrm>
            <a:prstGeom prst="straightConnector1">
              <a:avLst/>
            </a:prstGeom>
            <a:noFill/>
            <a:ln w="28575">
              <a:solidFill>
                <a:srgbClr val="000000"/>
              </a:solidFill>
              <a:round/>
              <a:headEnd/>
              <a:tailEnd/>
            </a:ln>
          </p:spPr>
        </p:cxnSp>
        <p:sp>
          <p:nvSpPr>
            <p:cNvPr id="30728" name="AutoShape 8"/>
            <p:cNvSpPr>
              <a:spLocks noChangeArrowheads="1"/>
            </p:cNvSpPr>
            <p:nvPr/>
          </p:nvSpPr>
          <p:spPr bwMode="auto">
            <a:xfrm>
              <a:off x="2925" y="7912"/>
              <a:ext cx="6375" cy="1110"/>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Nurettin CANLI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0" i="0" u="none" strike="noStrike" cap="none" normalizeH="0" baseline="0" dirty="0" smtClean="0">
                  <a:ln>
                    <a:noFill/>
                  </a:ln>
                  <a:solidFill>
                    <a:schemeClr val="tx1"/>
                  </a:solidFill>
                  <a:effectLst/>
                  <a:latin typeface="Arial" pitchFamily="34" charset="0"/>
                  <a:cs typeface="Arial" pitchFamily="34" charset="0"/>
                </a:rPr>
                <a:t>(Kurum Memuru)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729" name="AutoShape 9"/>
            <p:cNvCxnSpPr>
              <a:cxnSpLocks noChangeShapeType="1"/>
            </p:cNvCxnSpPr>
            <p:nvPr/>
          </p:nvCxnSpPr>
          <p:spPr bwMode="auto">
            <a:xfrm>
              <a:off x="6096" y="7574"/>
              <a:ext cx="0" cy="338"/>
            </a:xfrm>
            <a:prstGeom prst="straightConnector1">
              <a:avLst/>
            </a:prstGeom>
            <a:noFill/>
            <a:ln w="28575">
              <a:solidFill>
                <a:srgbClr val="000000"/>
              </a:solidFill>
              <a:round/>
              <a:headEnd/>
              <a:tailEnd/>
            </a:ln>
          </p:spPr>
        </p:cxnSp>
        <p:sp>
          <p:nvSpPr>
            <p:cNvPr id="30730" name="AutoShape 10"/>
            <p:cNvSpPr>
              <a:spLocks noChangeArrowheads="1"/>
            </p:cNvSpPr>
            <p:nvPr/>
          </p:nvSpPr>
          <p:spPr bwMode="auto">
            <a:xfrm>
              <a:off x="3465" y="9442"/>
              <a:ext cx="5295" cy="990"/>
            </a:xfrm>
            <a:prstGeom prst="roundRect">
              <a:avLst>
                <a:gd name="adj" fmla="val 16667"/>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Ahmet TURAN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Arial" pitchFamily="34" charset="0"/>
                  <a:cs typeface="Arial" pitchFamily="34" charset="0"/>
                </a:rPr>
                <a:t>                  </a:t>
              </a:r>
              <a:r>
                <a:rPr kumimoji="0" lang="tr-TR" sz="1600" b="0" i="0" u="none" strike="noStrike" cap="none" normalizeH="0" baseline="0" dirty="0" smtClean="0">
                  <a:ln>
                    <a:noFill/>
                  </a:ln>
                  <a:solidFill>
                    <a:schemeClr val="tx1"/>
                  </a:solidFill>
                  <a:effectLst/>
                  <a:latin typeface="Arial" pitchFamily="34" charset="0"/>
                  <a:cs typeface="Arial" pitchFamily="34" charset="0"/>
                </a:rPr>
                <a:t>(Yardımcı Personel-Hizmetli)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731" name="AutoShape 11"/>
            <p:cNvCxnSpPr>
              <a:cxnSpLocks noChangeShapeType="1"/>
            </p:cNvCxnSpPr>
            <p:nvPr/>
          </p:nvCxnSpPr>
          <p:spPr bwMode="auto">
            <a:xfrm>
              <a:off x="6096" y="9022"/>
              <a:ext cx="1" cy="420"/>
            </a:xfrm>
            <a:prstGeom prst="straightConnector1">
              <a:avLst/>
            </a:prstGeom>
            <a:noFill/>
            <a:ln w="28575">
              <a:solidFill>
                <a:srgbClr val="000000"/>
              </a:solidFill>
              <a:round/>
              <a:headEnd/>
              <a:tailEnd/>
            </a:ln>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EĞİTİM ( USTA ÖĞRETİCİ) KADROMUZ</a:t>
            </a:r>
            <a:endParaRPr lang="tr-TR" dirty="0"/>
          </a:p>
        </p:txBody>
      </p:sp>
      <p:graphicFrame>
        <p:nvGraphicFramePr>
          <p:cNvPr id="4" name="3 Tablo"/>
          <p:cNvGraphicFramePr>
            <a:graphicFrameLocks noGrp="1"/>
          </p:cNvGraphicFramePr>
          <p:nvPr/>
        </p:nvGraphicFramePr>
        <p:xfrm>
          <a:off x="899592" y="1556790"/>
          <a:ext cx="7416824" cy="4824536"/>
        </p:xfrm>
        <a:graphic>
          <a:graphicData uri="http://schemas.openxmlformats.org/drawingml/2006/table">
            <a:tbl>
              <a:tblPr/>
              <a:tblGrid>
                <a:gridCol w="3708008"/>
                <a:gridCol w="3708816"/>
              </a:tblGrid>
              <a:tr h="539004">
                <a:tc>
                  <a:txBody>
                    <a:bodyPr/>
                    <a:lstStyle/>
                    <a:p>
                      <a:pPr algn="just">
                        <a:spcAft>
                          <a:spcPts val="0"/>
                        </a:spcAft>
                      </a:pPr>
                      <a:r>
                        <a:rPr lang="tr-TR" sz="1000" b="1" dirty="0">
                          <a:latin typeface="Arial"/>
                          <a:ea typeface="Times New Roman"/>
                          <a:cs typeface="Times New Roman"/>
                        </a:rPr>
                        <a:t>MELEK BÜYÜK</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TEKSTİL TEKNOLOJİSİ/TRİKOTAJ</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MÜDÜR YARDICISI</a:t>
                      </a:r>
                      <a:endParaRPr lang="tr-TR" sz="1000" dirty="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b="1">
                          <a:latin typeface="Arial"/>
                          <a:ea typeface="Times New Roman"/>
                          <a:cs typeface="Times New Roman"/>
                        </a:rPr>
                        <a:t>FESİH TURAN</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SINIF ÖĞRETMENİ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MÜDÜR YARD.V</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534">
                <a:tc>
                  <a:txBody>
                    <a:bodyPr/>
                    <a:lstStyle/>
                    <a:p>
                      <a:pPr algn="just">
                        <a:spcAft>
                          <a:spcPts val="0"/>
                        </a:spcAft>
                      </a:pP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AYSEL YEŞİL</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EL SANATLARI TEK. (HALI)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000" dirty="0">
                        <a:latin typeface="Times New Roman"/>
                        <a:ea typeface="Times New Roman"/>
                        <a:cs typeface="Times New Roman"/>
                      </a:endParaRPr>
                    </a:p>
                    <a:p>
                      <a:pPr algn="just">
                        <a:spcAft>
                          <a:spcPts val="0"/>
                        </a:spcAft>
                      </a:pPr>
                      <a:r>
                        <a:rPr lang="tr-TR" sz="1000" b="1" dirty="0" smtClean="0">
                          <a:latin typeface="Arial"/>
                          <a:ea typeface="Times New Roman"/>
                          <a:cs typeface="Times New Roman"/>
                        </a:rPr>
                        <a:t>BEDİHA VURAL</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EL SANATLARI TEK./EL SANATLARI</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USTA ÖĞRETİCİ</a:t>
                      </a:r>
                      <a:endParaRPr lang="tr-TR" sz="1000" dirty="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227">
                <a:tc>
                  <a:txBody>
                    <a:bodyPr/>
                    <a:lstStyle/>
                    <a:p>
                      <a:pPr algn="just">
                        <a:spcAft>
                          <a:spcPts val="0"/>
                        </a:spcAft>
                      </a:pPr>
                      <a:r>
                        <a:rPr lang="tr-TR" sz="1000" b="1">
                          <a:latin typeface="Arial"/>
                          <a:ea typeface="Times New Roman"/>
                          <a:cs typeface="Times New Roman"/>
                        </a:rPr>
                        <a:t>GÜLTEN DOĞAN</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EL SANATLARI TEK./EL SANATLARI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b="1">
                          <a:latin typeface="Arial"/>
                          <a:ea typeface="Times New Roman"/>
                          <a:cs typeface="Times New Roman"/>
                        </a:rPr>
                        <a:t>SAFİYE DEMİRTAŞ</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EL SANATLARI TEK.</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GİYSİ TADİLATÇISI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921">
                <a:tc>
                  <a:txBody>
                    <a:bodyPr/>
                    <a:lstStyle/>
                    <a:p>
                      <a:pPr algn="just">
                        <a:spcAft>
                          <a:spcPts val="0"/>
                        </a:spcAft>
                      </a:pPr>
                      <a:r>
                        <a:rPr lang="tr-TR" sz="1000" b="1">
                          <a:latin typeface="Arial"/>
                          <a:ea typeface="Times New Roman"/>
                          <a:cs typeface="Times New Roman"/>
                        </a:rPr>
                        <a:t>NURİ SALİH ÖZDEMİR</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HALK OYUNLARI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b="1" dirty="0" smtClean="0">
                          <a:latin typeface="Arial"/>
                          <a:ea typeface="Times New Roman"/>
                          <a:cs typeface="Times New Roman"/>
                        </a:rPr>
                        <a:t>Tuba TEKİN </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EL SANATLARI TEK.EL NAKIŞLARI</a:t>
                      </a:r>
                      <a:endParaRPr lang="tr-TR" sz="1000" dirty="0">
                        <a:latin typeface="Times New Roman"/>
                        <a:ea typeface="Times New Roman"/>
                        <a:cs typeface="Times New Roman"/>
                      </a:endParaRPr>
                    </a:p>
                    <a:p>
                      <a:pPr algn="just">
                        <a:spcAft>
                          <a:spcPts val="0"/>
                        </a:spcAft>
                      </a:pPr>
                      <a:r>
                        <a:rPr lang="tr-TR" sz="1000" b="1" dirty="0">
                          <a:latin typeface="Arial"/>
                          <a:ea typeface="Times New Roman"/>
                          <a:cs typeface="Times New Roman"/>
                        </a:rPr>
                        <a:t>USTA ÖĞRETİCİSİ</a:t>
                      </a:r>
                      <a:endParaRPr lang="tr-TR" sz="1000" dirty="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534">
                <a:tc>
                  <a:txBody>
                    <a:bodyPr/>
                    <a:lstStyle/>
                    <a:p>
                      <a:pPr algn="just">
                        <a:spcAft>
                          <a:spcPts val="0"/>
                        </a:spcAft>
                      </a:pPr>
                      <a:r>
                        <a:rPr lang="tr-TR" sz="1000" b="1">
                          <a:latin typeface="Arial"/>
                          <a:ea typeface="Times New Roman"/>
                          <a:cs typeface="Times New Roman"/>
                        </a:rPr>
                        <a:t>SONGÜL TOKTA</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GİYİM ÜRETİM TEKNOLOJİSİ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000" b="1" dirty="0" smtClean="0">
                        <a:latin typeface="Arial"/>
                        <a:ea typeface="Times New Roman"/>
                        <a:cs typeface="Times New Roman"/>
                      </a:endParaRPr>
                    </a:p>
                    <a:p>
                      <a:pPr algn="just">
                        <a:spcAft>
                          <a:spcPts val="0"/>
                        </a:spcAft>
                      </a:pPr>
                      <a:r>
                        <a:rPr lang="tr-TR" sz="1000" b="1" dirty="0" err="1" smtClean="0">
                          <a:latin typeface="Arial"/>
                          <a:ea typeface="Times New Roman"/>
                          <a:cs typeface="Times New Roman"/>
                        </a:rPr>
                        <a:t>Herdem</a:t>
                      </a:r>
                      <a:r>
                        <a:rPr lang="tr-TR" sz="1000" b="1" dirty="0" smtClean="0">
                          <a:latin typeface="Arial"/>
                          <a:ea typeface="Times New Roman"/>
                          <a:cs typeface="Times New Roman"/>
                        </a:rPr>
                        <a:t> TANRIVERDİ</a:t>
                      </a:r>
                    </a:p>
                    <a:p>
                      <a:pPr algn="just">
                        <a:spcAft>
                          <a:spcPts val="0"/>
                        </a:spcAft>
                      </a:pPr>
                      <a:r>
                        <a:rPr lang="tr-TR" sz="1000" b="1" dirty="0" smtClean="0">
                          <a:latin typeface="Arial"/>
                          <a:ea typeface="Times New Roman"/>
                          <a:cs typeface="Times New Roman"/>
                        </a:rPr>
                        <a:t>KUAFÖRLÜK</a:t>
                      </a:r>
                      <a:endParaRPr lang="tr-TR" sz="1000" dirty="0">
                        <a:latin typeface="Times New Roman"/>
                        <a:ea typeface="Times New Roman"/>
                        <a:cs typeface="Times New Roman"/>
                      </a:endParaRPr>
                    </a:p>
                  </a:txBody>
                  <a:tcPr marL="54571" marR="5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158">
                <a:tc>
                  <a:txBody>
                    <a:bodyPr/>
                    <a:lstStyle/>
                    <a:p>
                      <a:pPr algn="just">
                        <a:spcAft>
                          <a:spcPts val="0"/>
                        </a:spcAft>
                      </a:pPr>
                      <a:r>
                        <a:rPr lang="tr-TR" sz="1000" b="1">
                          <a:latin typeface="Arial"/>
                          <a:ea typeface="Times New Roman"/>
                          <a:cs typeface="Times New Roman"/>
                        </a:rPr>
                        <a:t>CANAN ÇİFÇİ</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EL SANATLARI TEK. NAKIŞ</a:t>
                      </a:r>
                      <a:endParaRPr lang="tr-TR" sz="1000">
                        <a:latin typeface="Times New Roman"/>
                        <a:ea typeface="Times New Roman"/>
                        <a:cs typeface="Times New Roman"/>
                      </a:endParaRPr>
                    </a:p>
                    <a:p>
                      <a:pPr algn="just">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35370" marR="3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b="1" dirty="0">
                          <a:solidFill>
                            <a:schemeClr val="tx1"/>
                          </a:solidFill>
                          <a:latin typeface="Arial"/>
                          <a:ea typeface="Times New Roman"/>
                          <a:cs typeface="Times New Roman"/>
                        </a:rPr>
                        <a:t>BEDİA ÖZDEN</a:t>
                      </a:r>
                      <a:endParaRPr lang="tr-TR" sz="1000" dirty="0">
                        <a:solidFill>
                          <a:schemeClr val="tx1"/>
                        </a:solidFill>
                        <a:latin typeface="Times New Roman"/>
                        <a:ea typeface="Times New Roman"/>
                        <a:cs typeface="Times New Roman"/>
                      </a:endParaRPr>
                    </a:p>
                    <a:p>
                      <a:pPr algn="just">
                        <a:spcAft>
                          <a:spcPts val="0"/>
                        </a:spcAft>
                      </a:pPr>
                      <a:r>
                        <a:rPr lang="tr-TR" sz="1000" b="1" dirty="0">
                          <a:solidFill>
                            <a:schemeClr val="tx1"/>
                          </a:solidFill>
                          <a:latin typeface="Arial"/>
                          <a:ea typeface="Times New Roman"/>
                          <a:cs typeface="Times New Roman"/>
                        </a:rPr>
                        <a:t>EL SANATLARI TEK./EL SANATLARI</a:t>
                      </a:r>
                      <a:endParaRPr lang="tr-TR" sz="1000" dirty="0">
                        <a:solidFill>
                          <a:schemeClr val="tx1"/>
                        </a:solidFill>
                        <a:latin typeface="Times New Roman"/>
                        <a:ea typeface="Times New Roman"/>
                        <a:cs typeface="Times New Roman"/>
                      </a:endParaRPr>
                    </a:p>
                    <a:p>
                      <a:pPr algn="just">
                        <a:spcAft>
                          <a:spcPts val="0"/>
                        </a:spcAft>
                      </a:pPr>
                      <a:r>
                        <a:rPr lang="tr-TR" sz="1000" b="1" dirty="0">
                          <a:solidFill>
                            <a:schemeClr val="tx1"/>
                          </a:solidFill>
                          <a:latin typeface="Arial"/>
                          <a:ea typeface="Times New Roman"/>
                          <a:cs typeface="Times New Roman"/>
                        </a:rPr>
                        <a:t>USTA ÖĞRETİCİ</a:t>
                      </a:r>
                      <a:endParaRPr lang="tr-TR" sz="1000" dirty="0">
                        <a:solidFill>
                          <a:schemeClr val="tx1"/>
                        </a:solidFill>
                        <a:latin typeface="Times New Roman"/>
                        <a:ea typeface="Times New Roman"/>
                        <a:cs typeface="Times New Roman"/>
                      </a:endParaRPr>
                    </a:p>
                  </a:txBody>
                  <a:tcPr marL="35370" marR="3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158">
                <a:tc>
                  <a:txBody>
                    <a:bodyPr/>
                    <a:lstStyle/>
                    <a:p>
                      <a:pPr>
                        <a:spcAft>
                          <a:spcPts val="0"/>
                        </a:spcAft>
                      </a:pPr>
                      <a:r>
                        <a:rPr lang="tr-TR" sz="1000" b="1">
                          <a:latin typeface="Arial"/>
                          <a:ea typeface="Times New Roman"/>
                          <a:cs typeface="Times New Roman"/>
                        </a:rPr>
                        <a:t>DERYA ALADAĞ</a:t>
                      </a:r>
                      <a:endParaRPr lang="tr-TR" sz="1000">
                        <a:latin typeface="Times New Roman"/>
                        <a:ea typeface="Times New Roman"/>
                        <a:cs typeface="Times New Roman"/>
                      </a:endParaRPr>
                    </a:p>
                    <a:p>
                      <a:pPr>
                        <a:spcAft>
                          <a:spcPts val="0"/>
                        </a:spcAft>
                      </a:pPr>
                      <a:r>
                        <a:rPr lang="tr-TR" sz="1000" b="1">
                          <a:latin typeface="Arial"/>
                          <a:ea typeface="Times New Roman"/>
                          <a:cs typeface="Times New Roman"/>
                        </a:rPr>
                        <a:t>EL SANATLARI TEK./EL SANATLARI</a:t>
                      </a:r>
                      <a:endParaRPr lang="tr-TR" sz="1000">
                        <a:latin typeface="Times New Roman"/>
                        <a:ea typeface="Times New Roman"/>
                        <a:cs typeface="Times New Roman"/>
                      </a:endParaRPr>
                    </a:p>
                    <a:p>
                      <a:pPr>
                        <a:spcAft>
                          <a:spcPts val="0"/>
                        </a:spcAft>
                      </a:pPr>
                      <a:r>
                        <a:rPr lang="tr-TR" sz="1000" b="1">
                          <a:latin typeface="Arial"/>
                          <a:ea typeface="Times New Roman"/>
                          <a:cs typeface="Times New Roman"/>
                        </a:rPr>
                        <a:t>USTA ÖĞRETİCİ</a:t>
                      </a:r>
                      <a:endParaRPr lang="tr-TR" sz="1000">
                        <a:latin typeface="Times New Roman"/>
                        <a:ea typeface="Times New Roman"/>
                        <a:cs typeface="Times New Roman"/>
                      </a:endParaRPr>
                    </a:p>
                  </a:txBody>
                  <a:tcPr marL="35370" marR="3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000" b="1" dirty="0" smtClean="0">
                          <a:solidFill>
                            <a:schemeClr val="tx1"/>
                          </a:solidFill>
                          <a:latin typeface="Arial"/>
                          <a:ea typeface="Times New Roman"/>
                          <a:cs typeface="Times New Roman"/>
                        </a:rPr>
                        <a:t>EMEL YILDIRIM TURAN</a:t>
                      </a:r>
                      <a:endParaRPr lang="tr-TR" sz="1000" dirty="0">
                        <a:solidFill>
                          <a:schemeClr val="tx1"/>
                        </a:solidFill>
                        <a:latin typeface="Times New Roman"/>
                        <a:ea typeface="Times New Roman"/>
                        <a:cs typeface="Times New Roman"/>
                      </a:endParaRPr>
                    </a:p>
                    <a:p>
                      <a:pPr>
                        <a:spcAft>
                          <a:spcPts val="0"/>
                        </a:spcAft>
                      </a:pPr>
                      <a:r>
                        <a:rPr lang="tr-TR" sz="1000" b="1" smtClean="0">
                          <a:solidFill>
                            <a:schemeClr val="tx1"/>
                          </a:solidFill>
                          <a:latin typeface="Arial"/>
                          <a:ea typeface="Times New Roman"/>
                          <a:cs typeface="Times New Roman"/>
                        </a:rPr>
                        <a:t>AŞÇILIK/AŞÇI YARDIMCILIĞI</a:t>
                      </a:r>
                      <a:endParaRPr lang="tr-TR" sz="1000" dirty="0">
                        <a:solidFill>
                          <a:schemeClr val="tx1"/>
                        </a:solidFill>
                        <a:latin typeface="Times New Roman"/>
                        <a:ea typeface="Times New Roman"/>
                        <a:cs typeface="Times New Roman"/>
                      </a:endParaRPr>
                    </a:p>
                    <a:p>
                      <a:pPr>
                        <a:spcAft>
                          <a:spcPts val="0"/>
                        </a:spcAft>
                      </a:pPr>
                      <a:r>
                        <a:rPr lang="tr-TR" sz="1000" b="1" dirty="0">
                          <a:solidFill>
                            <a:schemeClr val="tx1"/>
                          </a:solidFill>
                          <a:latin typeface="Arial"/>
                          <a:ea typeface="Times New Roman"/>
                          <a:cs typeface="Times New Roman"/>
                        </a:rPr>
                        <a:t>USTA ÖĞRETİCİ</a:t>
                      </a:r>
                      <a:endParaRPr lang="tr-TR" sz="1000" dirty="0">
                        <a:solidFill>
                          <a:schemeClr val="tx1"/>
                        </a:solidFill>
                        <a:latin typeface="Times New Roman"/>
                        <a:ea typeface="Times New Roman"/>
                        <a:cs typeface="Times New Roman"/>
                      </a:endParaRPr>
                    </a:p>
                  </a:txBody>
                  <a:tcPr marL="35370" marR="3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KURUMUN AMAÇLARI</a:t>
            </a:r>
            <a:endParaRPr lang="tr-TR" dirty="0"/>
          </a:p>
        </p:txBody>
      </p:sp>
      <p:sp>
        <p:nvSpPr>
          <p:cNvPr id="37890" name="Rectangle 2"/>
          <p:cNvSpPr>
            <a:spLocks noGrp="1" noChangeArrowheads="1"/>
          </p:cNvSpPr>
          <p:nvPr>
            <p:ph idx="1"/>
          </p:nvPr>
        </p:nvSpPr>
        <p:spPr bwMode="auto">
          <a:xfrm>
            <a:off x="395536" y="506942"/>
            <a:ext cx="8450499"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600" b="1" dirty="0" smtClean="0">
              <a:solidFill>
                <a:srgbClr val="FFFF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HAYAT BOYU ÖĞRENME MERKEZLERİNİN AMAÇ VE FONKSİYONLARI ŞUNLARDIR:</a:t>
            </a:r>
            <a:endParaRPr kumimoji="0" lang="tr-TR" sz="12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Okuma-Yazma öğretmek.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Milli Bütünleşmeyi sağlayarak herkesin düşüncelerine, kişiliğini ve yeteneklerini geliştirici biçimde eğitim çalışmalarını yapmak.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Çağın sosyal, ekonomik, teknolojik gelişmelerine vatandaşlarımızın uymalarını sağlayıcı eğitim imkânları hazırlamak.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Maddi ve manevi kalkınma alanında halkın katkısını sağlayıcı tedbirler almak.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Kalkınmayı ve gelişmeyi engelleyen düşünce ve davranışlarla mücadele etmek.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Milli kültürü geliştirici, tanıyıcı ve koruyucu tedbirler almak.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Toplu yaşama, dayanışma, yardımlaşma, birlikte çalışma ve teşkilatlanma alışkanlıklarını kazandırmak.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İstihdam ve hayat seviyesini yükseltici programlar hazırlamak.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Mahalli özelliklere ve ihtiyaçlara göre eğitim-üretim-istihdam, pazarlama ve teşkilatlanmaya yönelik çalışmalar yapmak.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Sanayinin ihtiyacı olan insan gücünün yetiştirilmesine yardımcı olmak için mesleki ve teknik alanlara yönelik eğitim çalışmaları yapmak.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Köylerden şehirlere göç edenlerin yeni şartlarına uyum sağlamalarına yardımcı olacak eğitim programları yapmak.</a:t>
            </a:r>
            <a:endParaRPr kumimoji="0" lang="tr-TR"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Çeşitli mesleklerde çalışmakta olanların hizmet içinde ve mesleklerinde gelişmeleri için gerekli bilgi ve becerileri kazanmalarına imkân sağlamak.</a:t>
            </a:r>
            <a:endParaRPr kumimoji="0" lang="tr-TR" sz="12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36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76672"/>
            <a:ext cx="8291264" cy="5832688"/>
          </a:xfrm>
        </p:spPr>
        <p:txBody>
          <a:bodyPr>
            <a:normAutofit fontScale="62500" lnSpcReduction="20000"/>
          </a:bodyPr>
          <a:lstStyle/>
          <a:p>
            <a:pPr lvl="0"/>
            <a:r>
              <a:rPr lang="tr-TR" b="1" dirty="0" smtClean="0">
                <a:solidFill>
                  <a:srgbClr val="FFFF00"/>
                </a:solidFill>
              </a:rPr>
              <a:t>Halk sağlığını korunması, aile planlaması, sivil savunma, iyi bir üretici ve tüketici olma niteliğinin kazandırılması konularında programlar yapmak.</a:t>
            </a:r>
          </a:p>
          <a:p>
            <a:pPr lvl="0"/>
            <a:r>
              <a:rPr lang="tr-TR" b="1" dirty="0" smtClean="0">
                <a:solidFill>
                  <a:srgbClr val="FFFF00"/>
                </a:solidFill>
              </a:rPr>
              <a:t>Boş zamanları sosyal ve kültürel faaliyetlerle değerlendirmeye yönelik eğitim çalışmaları yapmak.</a:t>
            </a:r>
          </a:p>
          <a:p>
            <a:pPr lvl="0"/>
            <a:r>
              <a:rPr lang="tr-TR" b="1" dirty="0" smtClean="0">
                <a:solidFill>
                  <a:srgbClr val="FFFF00"/>
                </a:solidFill>
              </a:rPr>
              <a:t>Kademeli olarak ülkemiz genelinde çıraklık eğitimi uygulamalarını başlatmak, çıraklık eğitim uygulamaları ile kazandırılabilecek meslek dallarını belirlemek amacı ile alan taraması yapmak.</a:t>
            </a:r>
          </a:p>
          <a:p>
            <a:pPr lvl="0"/>
            <a:r>
              <a:rPr lang="tr-TR" b="1" dirty="0" smtClean="0">
                <a:solidFill>
                  <a:srgbClr val="FFFF00"/>
                </a:solidFill>
              </a:rPr>
              <a:t>İş yerinde aday çırak ve çırak çalıştıracak ustalar için öğreticilik formasyonu kazandırıcı eğitim faaliyetleri düzenlemek.</a:t>
            </a:r>
          </a:p>
          <a:p>
            <a:pPr lvl="0"/>
            <a:r>
              <a:rPr lang="tr-TR" b="1" dirty="0" smtClean="0">
                <a:solidFill>
                  <a:srgbClr val="FFFF00"/>
                </a:solidFill>
              </a:rPr>
              <a:t>İşletmelerin işyerlerindeki personelin iş başı eğitimini yaptırmak için ihtiyaç duyduğu monitörleri (önder işçi) yetiştirmek üzere monitör eğitimleri düzenlemek.</a:t>
            </a:r>
          </a:p>
          <a:p>
            <a:pPr lvl="0"/>
            <a:r>
              <a:rPr lang="tr-TR" b="1" dirty="0" smtClean="0">
                <a:solidFill>
                  <a:srgbClr val="FFFF00"/>
                </a:solidFill>
              </a:rPr>
              <a:t>Uzaktan eğitim tekniği ile meslek kazandırıcı kurslar düzenlemek suretiyle sınıf ortamında eğitime devam edemeyen vatandaşlarımıza meslek kazanmak imkânları hazırlamak.</a:t>
            </a:r>
          </a:p>
          <a:p>
            <a:pPr lvl="0"/>
            <a:r>
              <a:rPr lang="tr-TR" b="1" dirty="0" smtClean="0">
                <a:solidFill>
                  <a:srgbClr val="FFFF00"/>
                </a:solidFill>
              </a:rPr>
              <a:t>İşyerlerinde sosyal güvenceden yoksun olarak çalışmakta olan gençlerimizi çıraklık eğitimi içerisine alarak, sosyal güvenceye kavuşmalarını sağlamak.</a:t>
            </a:r>
          </a:p>
          <a:p>
            <a:pPr lvl="0"/>
            <a:r>
              <a:rPr lang="tr-TR" b="1" dirty="0" smtClean="0">
                <a:solidFill>
                  <a:srgbClr val="FFFF00"/>
                </a:solidFill>
              </a:rPr>
              <a:t>İş yeri açmayı belirli esaslara bağlamak, eğitim düzeyi yeterli olmayanların işyeri açmalarına engel olmak suretiyle mesleki standardizasyonu sağlamak.</a:t>
            </a:r>
          </a:p>
          <a:p>
            <a:pPr lvl="0"/>
            <a:r>
              <a:rPr lang="tr-TR" b="1" dirty="0" smtClean="0">
                <a:solidFill>
                  <a:srgbClr val="FFFF00"/>
                </a:solidFill>
              </a:rPr>
              <a:t>İş ve mesleklerinde başarılı olan ustalara pedagojik formasyon kursları vererek, onların eğiticiliklerinden istifade etmek.</a:t>
            </a:r>
          </a:p>
          <a:p>
            <a:endParaRPr lang="tr-TR"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HALK EĞİTİMİ KURSLARI</a:t>
            </a:r>
            <a:br>
              <a:rPr lang="tr-TR"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b="1" dirty="0" smtClean="0">
                <a:solidFill>
                  <a:srgbClr val="FF0000"/>
                </a:solidFill>
              </a:rPr>
              <a:t>Kurslara Kabul    :</a:t>
            </a:r>
            <a:r>
              <a:rPr lang="tr-TR" dirty="0" smtClean="0">
                <a:solidFill>
                  <a:srgbClr val="FF0000"/>
                </a:solidFill>
              </a:rPr>
              <a:t> </a:t>
            </a:r>
            <a:r>
              <a:rPr lang="tr-TR" dirty="0" smtClean="0"/>
              <a:t>Halk Eğitimi Merkezlerince açılacak kurslara devam edeceklerde;</a:t>
            </a:r>
          </a:p>
          <a:p>
            <a:r>
              <a:rPr lang="tr-TR" dirty="0" smtClean="0"/>
              <a:t> Türkiye Cumhuriyeti Vatandaşı olma (yabancı uyruklular için valilik izni gerekir) şartı aranır.</a:t>
            </a:r>
          </a:p>
          <a:p>
            <a:r>
              <a:rPr lang="tr-TR" dirty="0" smtClean="0"/>
              <a:t> Etkinliklerden yararlanmak için yaş sınırı yoktur. Ancak ilköğretim çağında bulunanlar devam ettikleri öğrenim kurumların öğrenime kapalı olduğu sürelerde etkinliklere katılabilir. Örgün eğitime devam eden öğrenciler derslerinden arta kalan zamanda Halk Eğitimi etkinliklerden yararlanabilirler.</a:t>
            </a:r>
          </a:p>
          <a:p>
            <a:r>
              <a:rPr lang="tr-TR" dirty="0" smtClean="0"/>
              <a:t> Belirli yaş ve eğitim seviyesi programın özelliğine göre gerektiğinde aranır. Bu durum Halk Eğitimi Merkezlerince kurs duyurularında belirtilir.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19256" cy="5760680"/>
          </a:xfrm>
        </p:spPr>
        <p:txBody>
          <a:bodyPr>
            <a:normAutofit fontScale="92500" lnSpcReduction="20000"/>
          </a:bodyPr>
          <a:lstStyle/>
          <a:p>
            <a:r>
              <a:rPr lang="tr-TR" dirty="0" smtClean="0"/>
              <a:t> </a:t>
            </a:r>
            <a:r>
              <a:rPr lang="tr-TR" b="1" dirty="0" smtClean="0">
                <a:solidFill>
                  <a:srgbClr val="FF0000"/>
                </a:solidFill>
              </a:rPr>
              <a:t>Kurslara Kayıt    :</a:t>
            </a:r>
            <a:r>
              <a:rPr lang="tr-TR" dirty="0" smtClean="0">
                <a:solidFill>
                  <a:srgbClr val="FF0000"/>
                </a:solidFill>
              </a:rPr>
              <a:t> </a:t>
            </a:r>
            <a:r>
              <a:rPr lang="tr-TR" dirty="0" smtClean="0"/>
              <a:t>Kurslara kayıt olmak üzere başvurulan nüfus cüzdanı (kayıttan sonra örneği alınarak geri verilir),gerekirse öğrenim belgesi, ikametgâh belgesi  istenir. Başvuru, halk eğitimi merkezlerince geliştirilen bir form’la yapılır.</a:t>
            </a:r>
          </a:p>
          <a:p>
            <a:r>
              <a:rPr lang="tr-TR" dirty="0" smtClean="0"/>
              <a:t>Kurslara kayıt için bireysel olarak başvuru yapılacağı gibi halk eğitimi merkezlerinin bulunduğu il ve ilçe merkezlerinden uzak yerleşim birimlerinde ikamet edenler,bağlı oldukları köy ve mahalle muhtarlığı ile Bakanlığımıza bağlı okul ve kurum müdürlüklerine de başvuruda bulunabilirler.Mahalle muhtarlıkları ve okul-kurum müdürlükleri kendilerine yapılan başvuruyu ilgili halk eğitimi merkezine ulaştırdıktan sonra halk eğitim merkezleri talep doğrultusunda alan çalışması yaparak  kursun açılması yönünde gerekli önlemleri alır.</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19256" cy="5760680"/>
          </a:xfrm>
        </p:spPr>
        <p:txBody>
          <a:bodyPr>
            <a:normAutofit fontScale="85000" lnSpcReduction="20000"/>
          </a:bodyPr>
          <a:lstStyle/>
          <a:p>
            <a:r>
              <a:rPr lang="tr-TR" b="1" dirty="0" smtClean="0">
                <a:solidFill>
                  <a:srgbClr val="FF0000"/>
                </a:solidFill>
              </a:rPr>
              <a:t>Kurslara kayıt dönemleri    :</a:t>
            </a:r>
            <a:r>
              <a:rPr lang="tr-TR" dirty="0" smtClean="0">
                <a:solidFill>
                  <a:srgbClr val="FF0000"/>
                </a:solidFill>
              </a:rPr>
              <a:t> </a:t>
            </a:r>
            <a:r>
              <a:rPr lang="tr-TR" dirty="0" smtClean="0"/>
              <a:t>Kurslara kayıt olmak için yılın </a:t>
            </a:r>
            <a:r>
              <a:rPr lang="tr-TR" b="1" dirty="0" smtClean="0"/>
              <a:t>on iki ayında</a:t>
            </a:r>
            <a:r>
              <a:rPr lang="tr-TR" dirty="0" smtClean="0"/>
              <a:t> halk eğitimi merkezlerine başvuru yapılabilir. Özelliklerinden dolayı bazı kurslar için bazı dönemlerde kayıt açılabilir. Bu durumda merkez yönetimce iletişim araçları yoluyla duyurulur.</a:t>
            </a:r>
          </a:p>
          <a:p>
            <a:r>
              <a:rPr lang="tr-TR" dirty="0" smtClean="0"/>
              <a:t> </a:t>
            </a:r>
            <a:r>
              <a:rPr lang="tr-TR" b="1" dirty="0" smtClean="0">
                <a:solidFill>
                  <a:srgbClr val="FF0000"/>
                </a:solidFill>
              </a:rPr>
              <a:t>Kurslara devam    :</a:t>
            </a:r>
            <a:r>
              <a:rPr lang="tr-TR" dirty="0" smtClean="0">
                <a:solidFill>
                  <a:srgbClr val="FF0000"/>
                </a:solidFill>
              </a:rPr>
              <a:t> </a:t>
            </a:r>
            <a:r>
              <a:rPr lang="tr-TR" dirty="0" smtClean="0"/>
              <a:t>Kurslara kabul edilenler devam etmek zorundadır. Kurs süresinin </a:t>
            </a:r>
            <a:r>
              <a:rPr lang="tr-TR" b="1" u="sng" dirty="0" smtClean="0"/>
              <a:t>1/5’i kadar devamsızlık</a:t>
            </a:r>
            <a:r>
              <a:rPr lang="tr-TR" dirty="0" smtClean="0"/>
              <a:t> gösterenler devamsız öğrenci durumuna düşerler. Geç kalmayı alışkanlık haline getirenler hakkında devamsızlık işlemi yapılır.</a:t>
            </a:r>
          </a:p>
          <a:p>
            <a:r>
              <a:rPr lang="tr-TR" dirty="0" smtClean="0">
                <a:solidFill>
                  <a:srgbClr val="FF0000"/>
                </a:solidFill>
              </a:rPr>
              <a:t> </a:t>
            </a:r>
            <a:r>
              <a:rPr lang="tr-TR" b="1" dirty="0" smtClean="0">
                <a:solidFill>
                  <a:srgbClr val="FF0000"/>
                </a:solidFill>
              </a:rPr>
              <a:t>Kurslar nasıl açılır    :</a:t>
            </a:r>
            <a:r>
              <a:rPr lang="tr-TR" dirty="0" smtClean="0">
                <a:solidFill>
                  <a:srgbClr val="FF0000"/>
                </a:solidFill>
              </a:rPr>
              <a:t> </a:t>
            </a:r>
            <a:r>
              <a:rPr lang="tr-TR" dirty="0" smtClean="0"/>
              <a:t>Kurslar okuma yazma ve unutulmaya yüz tutmuş el sanatları alanında açılacaklar hariç olmak üzere genel olarak </a:t>
            </a:r>
            <a:r>
              <a:rPr lang="tr-TR" b="1" u="sng" dirty="0" smtClean="0"/>
              <a:t>12 kişilik</a:t>
            </a:r>
            <a:r>
              <a:rPr lang="tr-TR" dirty="0" smtClean="0"/>
              <a:t> katılımın tamamlanmasıyla düzenlenir. Üretime yönelik gelir getirici istihdam kolaylığı sağlayıcı ve çevre için özellik arz eden kurslarda kursiyer sayısı genel müdürlüğün görüşleri doğrultusunda yenide belirlenebilir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YRAK"/>
          <p:cNvPicPr>
            <a:picLocks noGrp="1"/>
          </p:cNvPicPr>
          <p:nvPr>
            <p:ph idx="1"/>
          </p:nvPr>
        </p:nvPicPr>
        <p:blipFill>
          <a:blip r:embed="rId2" cstate="print"/>
          <a:srcRect/>
          <a:stretch>
            <a:fillRect/>
          </a:stretch>
        </p:blipFill>
        <p:spPr bwMode="auto">
          <a:xfrm>
            <a:off x="179512" y="0"/>
            <a:ext cx="89644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8291264" cy="5904696"/>
          </a:xfrm>
        </p:spPr>
        <p:txBody>
          <a:bodyPr>
            <a:normAutofit fontScale="92500" lnSpcReduction="10000"/>
          </a:bodyPr>
          <a:lstStyle/>
          <a:p>
            <a:r>
              <a:rPr lang="tr-TR" b="1" dirty="0" smtClean="0">
                <a:solidFill>
                  <a:srgbClr val="FF0000"/>
                </a:solidFill>
              </a:rPr>
              <a:t>Kurslar nerelerde açılır</a:t>
            </a:r>
            <a:r>
              <a:rPr lang="tr-TR" b="1" dirty="0" smtClean="0"/>
              <a:t>: Halk Eğitimi Kursları genel olarak;</a:t>
            </a:r>
            <a:endParaRPr lang="tr-TR" dirty="0" smtClean="0"/>
          </a:p>
          <a:p>
            <a:pPr lvl="0"/>
            <a:r>
              <a:rPr lang="tr-TR" dirty="0" smtClean="0"/>
              <a:t>Halk eğitimi merkezlerinin kendi bina ve tesislerinde</a:t>
            </a:r>
          </a:p>
          <a:p>
            <a:pPr lvl="0"/>
            <a:r>
              <a:rPr lang="tr-TR" dirty="0" smtClean="0"/>
              <a:t>Mahalle ve köy yerlerinde temin edilen kurs yerlerinde</a:t>
            </a:r>
          </a:p>
          <a:p>
            <a:pPr lvl="0"/>
            <a:r>
              <a:rPr lang="tr-TR" dirty="0" smtClean="0"/>
              <a:t>Eğitim odalarında ve okullarda</a:t>
            </a:r>
          </a:p>
          <a:p>
            <a:pPr lvl="0"/>
            <a:r>
              <a:rPr lang="tr-TR" dirty="0" smtClean="0"/>
              <a:t>Ceza ve ıslahevlerinde</a:t>
            </a:r>
          </a:p>
          <a:p>
            <a:pPr lvl="0"/>
            <a:r>
              <a:rPr lang="tr-TR" dirty="0" smtClean="0"/>
              <a:t>Rehabilitasyon gerektiren hastanelerde</a:t>
            </a:r>
          </a:p>
          <a:p>
            <a:pPr lvl="0"/>
            <a:r>
              <a:rPr lang="tr-TR" dirty="0" smtClean="0"/>
              <a:t>Kamu ve özel kuruluşlara ait binalarda</a:t>
            </a:r>
          </a:p>
          <a:p>
            <a:pPr lvl="0"/>
            <a:r>
              <a:rPr lang="tr-TR" dirty="0" smtClean="0"/>
              <a:t>Örgün eğitim kurumlarına ait binalarda</a:t>
            </a:r>
          </a:p>
          <a:p>
            <a:pPr lvl="0"/>
            <a:r>
              <a:rPr lang="tr-TR" dirty="0" smtClean="0"/>
              <a:t>Gönüllü kuruluşlarca sağlanan yerlerde</a:t>
            </a:r>
          </a:p>
          <a:p>
            <a:pPr lvl="0"/>
            <a:r>
              <a:rPr lang="tr-TR" dirty="0" smtClean="0"/>
              <a:t>İhtiyaç duyulan diğer yerlerde açılır.</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085584" cy="5861288"/>
          </a:xfrm>
        </p:spPr>
        <p:txBody>
          <a:bodyPr>
            <a:normAutofit fontScale="92500" lnSpcReduction="20000"/>
          </a:bodyPr>
          <a:lstStyle/>
          <a:p>
            <a:r>
              <a:rPr lang="tr-TR" b="1" dirty="0" smtClean="0">
                <a:solidFill>
                  <a:srgbClr val="FF0000"/>
                </a:solidFill>
              </a:rPr>
              <a:t>Halk eğitimi merkezlerine yıllık çalışma süresi    :</a:t>
            </a:r>
            <a:r>
              <a:rPr lang="tr-TR" dirty="0" smtClean="0"/>
              <a:t> Halk eğitimi merkezlerindeki etkilikler yılın on iki ayında sürdürülür. Öğretmen öğrenciler ile kursiyerlerin ortak talepleri doğrultusunda tatil dönemlerinde de devam edebilir.</a:t>
            </a:r>
          </a:p>
          <a:p>
            <a:r>
              <a:rPr lang="tr-TR" dirty="0" smtClean="0"/>
              <a:t> </a:t>
            </a:r>
            <a:r>
              <a:rPr lang="tr-TR" b="1" dirty="0" smtClean="0">
                <a:solidFill>
                  <a:srgbClr val="FF0000"/>
                </a:solidFill>
              </a:rPr>
              <a:t>Kursların haftalık çalışma süresi    :</a:t>
            </a:r>
            <a:r>
              <a:rPr lang="tr-TR" dirty="0" smtClean="0">
                <a:solidFill>
                  <a:srgbClr val="FF0000"/>
                </a:solidFill>
              </a:rPr>
              <a:t> </a:t>
            </a:r>
            <a:r>
              <a:rPr lang="tr-TR" dirty="0" smtClean="0"/>
              <a:t>Kursları haftalık çalışma süresi uygulan programın süresi kurs yeri durumu kursiyerlerin devam edebilme durumları dikkate alınarak merkez müdürlüğünce belirlenir.</a:t>
            </a:r>
          </a:p>
          <a:p>
            <a:r>
              <a:rPr lang="tr-TR" dirty="0" smtClean="0"/>
              <a:t> </a:t>
            </a:r>
            <a:r>
              <a:rPr lang="tr-TR" b="1" dirty="0" smtClean="0">
                <a:solidFill>
                  <a:srgbClr val="FF0000"/>
                </a:solidFill>
              </a:rPr>
              <a:t>Kursların günlük çalışma saatleri    :</a:t>
            </a:r>
            <a:r>
              <a:rPr lang="tr-TR" dirty="0" smtClean="0"/>
              <a:t> Kurslar uygula programın süresi katılımcıların devam edebilme talep ve imkânları dikkate alınması suretiyle sabah 08.00 ile 17.00 saatleri arasında belirlenir ve İlçe Milli Eğitim Müdürlüğü onayı ile uygulanır.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60648"/>
            <a:ext cx="8291264" cy="6048712"/>
          </a:xfrm>
        </p:spPr>
        <p:txBody>
          <a:bodyPr>
            <a:normAutofit fontScale="85000" lnSpcReduction="20000"/>
          </a:bodyPr>
          <a:lstStyle/>
          <a:p>
            <a:r>
              <a:rPr lang="tr-TR" b="1" dirty="0" smtClean="0">
                <a:solidFill>
                  <a:srgbClr val="FF0000"/>
                </a:solidFill>
              </a:rPr>
              <a:t>Kurslarda Bir Ders Saati Süresi    :</a:t>
            </a:r>
            <a:r>
              <a:rPr lang="tr-TR" dirty="0" smtClean="0">
                <a:solidFill>
                  <a:srgbClr val="FF0000"/>
                </a:solidFill>
              </a:rPr>
              <a:t> </a:t>
            </a:r>
            <a:r>
              <a:rPr lang="tr-TR" dirty="0" smtClean="0"/>
              <a:t>Kurslarda bir ders saati süresi 45 dakikadır.</a:t>
            </a:r>
          </a:p>
          <a:p>
            <a:r>
              <a:rPr lang="tr-TR" b="1" dirty="0" smtClean="0">
                <a:solidFill>
                  <a:srgbClr val="FF0000"/>
                </a:solidFill>
              </a:rPr>
              <a:t>Kurslarda Başarı Değerlendirmesi    :</a:t>
            </a:r>
            <a:r>
              <a:rPr lang="tr-TR" dirty="0" smtClean="0">
                <a:solidFill>
                  <a:srgbClr val="FF0000"/>
                </a:solidFill>
              </a:rPr>
              <a:t> </a:t>
            </a:r>
            <a:r>
              <a:rPr lang="tr-TR" dirty="0" smtClean="0"/>
              <a:t>Kurs süresince uygulanan öğretim programının özelliğine göre;</a:t>
            </a:r>
          </a:p>
          <a:p>
            <a:r>
              <a:rPr lang="tr-TR" dirty="0" smtClean="0"/>
              <a:t>  a)      Öğretim süresince yapılacak uygulama, deney, yazılı ve sözlü yoklamaların sonucuna,</a:t>
            </a:r>
          </a:p>
          <a:p>
            <a:r>
              <a:rPr lang="tr-TR" dirty="0" smtClean="0"/>
              <a:t>b)      Yapılacak ev ödevlerinin ve projelerin  sonucuna,</a:t>
            </a:r>
          </a:p>
          <a:p>
            <a:r>
              <a:rPr lang="tr-TR" dirty="0" smtClean="0"/>
              <a:t>c)      Öğretim süresince bitiminde yapılacak sınav sonucuna göre kursiyerlerin başarısı saptanır.</a:t>
            </a:r>
          </a:p>
          <a:p>
            <a:r>
              <a:rPr lang="tr-TR" dirty="0" smtClean="0"/>
              <a:t> Öğretim süresi sonunda kursiyerlerin başarılı sayılabilmesi için, kurs programında öğretim süresi içinde alınan notların ortalaması ile öğretim süresi sonunda yapılacak sınavlarda alınan notun ortalamasının en az yüz üzerinden kırk beş olması gerekir. Buçuklu notlar tama çıkarılır.</a:t>
            </a:r>
          </a:p>
          <a:p>
            <a:r>
              <a:rPr lang="tr-TR" dirty="0" smtClean="0"/>
              <a:t> Değerlendirmelerde en yüksek not yüz üzerinden takdir edilir.</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19256" cy="5760680"/>
          </a:xfrm>
        </p:spPr>
        <p:txBody>
          <a:bodyPr>
            <a:normAutofit fontScale="92500" lnSpcReduction="10000"/>
          </a:bodyPr>
          <a:lstStyle/>
          <a:p>
            <a:r>
              <a:rPr lang="tr-TR" dirty="0" smtClean="0"/>
              <a:t>Her öğretmen kursiyerlere vereceği notlar için bir not çizelgesi tutar. Not çizelgesine öğretim süresince kursiyerlere verilen notlar yazılır. Bu çizelge denetleme yetkisi olanlardan başkasına gösterilmez ve kurs sonunda müdüre teslim edilir.</a:t>
            </a:r>
          </a:p>
          <a:p>
            <a:r>
              <a:rPr lang="tr-TR" dirty="0" smtClean="0"/>
              <a:t> Kurslarda başarılı olanlara kurs bitirme belgesi, kursa devam edip de başaramayanlara kursa devam belgesi verilir.</a:t>
            </a:r>
          </a:p>
          <a:p>
            <a:r>
              <a:rPr lang="tr-TR" dirty="0" smtClean="0"/>
              <a:t> </a:t>
            </a:r>
            <a:r>
              <a:rPr lang="tr-TR" b="1" dirty="0" smtClean="0">
                <a:solidFill>
                  <a:srgbClr val="FF0000"/>
                </a:solidFill>
              </a:rPr>
              <a:t>Halk Eğitim Merkezlerinde Hangi Tür Kurslar Açılır    :</a:t>
            </a:r>
            <a:r>
              <a:rPr lang="tr-TR" dirty="0" smtClean="0"/>
              <a:t> Halk eğitimi merkezlerindeki kurslar; mesleki teknik ve sosyal kültürel amaçlı olmak üzere iki ana bölümde açılır. Düzenlenecek kurslarda tür sınırlaması yoktur. İhtiyaç duyulan her alanda kurslar düzenlenir.</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b="1" dirty="0" smtClean="0">
                <a:solidFill>
                  <a:srgbClr val="FF0000"/>
                </a:solidFill>
              </a:rPr>
              <a:t>Kurs Dışı Etkinlikler Hangileridir?    :</a:t>
            </a:r>
            <a:r>
              <a:rPr lang="tr-TR" dirty="0" smtClean="0">
                <a:solidFill>
                  <a:srgbClr val="FF0000"/>
                </a:solidFill>
              </a:rPr>
              <a:t> </a:t>
            </a:r>
            <a:r>
              <a:rPr lang="tr-TR" dirty="0" smtClean="0"/>
              <a:t>Halk eğitimi merkezlerinde kurs faaliyetlerinin dışında sosyal ve kültürel uygulama denilen yarışma, toplantı, sempozyum, sergi, seminer, konferans, gezi, kutlama vb. etkinliklerde düzenlenir. Ayrıca gönüllü kişilerden oluşturulan eğitsel kollarda sosyal kültürel amaçlı faaliyetler düzenlenir. Sosyal kültürel uygulamalar ile eğitsel kollara katılacaklarda kursiyer olma şartı aranmaz. Bu etkinliklere kurslara kayıtlı kişiler katılabilecekleri gibi kayıtlı olmayan gönüllü kişiler de devam edebilirler.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363272" cy="5976704"/>
          </a:xfrm>
        </p:spPr>
        <p:txBody>
          <a:bodyPr>
            <a:normAutofit fontScale="92500" lnSpcReduction="10000"/>
          </a:bodyPr>
          <a:lstStyle/>
          <a:p>
            <a:r>
              <a:rPr lang="tr-TR" b="1" dirty="0" smtClean="0">
                <a:solidFill>
                  <a:srgbClr val="FF0000"/>
                </a:solidFill>
              </a:rPr>
              <a:t>Halk Eğitimi Merkezlerinde Üretime Yönelik Açılan Kurslar    :</a:t>
            </a:r>
            <a:r>
              <a:rPr lang="tr-TR" dirty="0" smtClean="0">
                <a:solidFill>
                  <a:srgbClr val="FF0000"/>
                </a:solidFill>
              </a:rPr>
              <a:t> </a:t>
            </a:r>
            <a:r>
              <a:rPr lang="tr-TR" dirty="0" smtClean="0"/>
              <a:t>Halk eğitimi merkezlerinde boş zamanları değerlendirmek, aile ekonomisine katkı sağlamak amacıyla beceri geliştirmeye yönelik kurslar açıldığı gibi, kişilere istihdam kolaylığı sağlayıcı, üretime dönük, gelir getirici kurslarda düzenlenir. Bu kurslar normal şekilde açılacağı gibi halk eğitim merkezleri bünyesindeki döner sermaye işletmeleri yoluyla da açılır. Kurslara devam edenler bir yandan ilgili kurs dalında bilgi edebilmektedirler. Halıcılık, kilimcilik, trikotaj, makine nakışları, konfeksiyon, bez dokuma, el sanatları, ayakkabıcılık, ağaç işleri, gümüş işlemeciliği, çinicilik kursları üretime yönelik düzenlenen kurslardan bazılarıdır.</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548680"/>
            <a:ext cx="8291264" cy="5760680"/>
          </a:xfrm>
        </p:spPr>
        <p:txBody>
          <a:bodyPr>
            <a:normAutofit/>
          </a:bodyPr>
          <a:lstStyle/>
          <a:p>
            <a:r>
              <a:rPr lang="tr-TR" b="1" dirty="0" smtClean="0">
                <a:solidFill>
                  <a:srgbClr val="FFFF00"/>
                </a:solidFill>
              </a:rPr>
              <a:t>Halk Eğitim Merkezlerinde Engelli Kişiler İçin Açılan</a:t>
            </a:r>
            <a:endParaRPr lang="tr-TR" dirty="0" smtClean="0">
              <a:solidFill>
                <a:srgbClr val="FFFF00"/>
              </a:solidFill>
            </a:endParaRPr>
          </a:p>
          <a:p>
            <a:r>
              <a:rPr lang="tr-TR" b="1" dirty="0" smtClean="0">
                <a:solidFill>
                  <a:srgbClr val="FF0000"/>
                </a:solidFill>
              </a:rPr>
              <a:t>Sosyal-Kültürel ve Mesleki Teknik Amaçlı Kurslar    :</a:t>
            </a:r>
            <a:r>
              <a:rPr lang="tr-TR" dirty="0" smtClean="0">
                <a:solidFill>
                  <a:srgbClr val="FF0000"/>
                </a:solidFill>
              </a:rPr>
              <a:t> </a:t>
            </a:r>
            <a:r>
              <a:rPr lang="tr-TR" dirty="0" smtClean="0"/>
              <a:t>Bakanlığımızın özel eğitim gerektiren kişilere duygusal yaklaşım yerine gerçekçi yaklaşım sağlayıp onları üretici kılmak, topluma kazandırmak, istihdamlarını kolaylaştıracak bilgi ve beceriler kazandırmak, sosyal aktivitelere katılımlarını teşvik etmek amacıyla halk eğitimi merkezleri yoluyla kurslar düzenlemektedir.</a:t>
            </a:r>
          </a:p>
          <a:p>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363272" cy="5976704"/>
          </a:xfrm>
        </p:spPr>
        <p:txBody>
          <a:bodyPr>
            <a:normAutofit fontScale="85000" lnSpcReduction="20000"/>
          </a:bodyPr>
          <a:lstStyle/>
          <a:p>
            <a:r>
              <a:rPr lang="tr-TR" dirty="0" smtClean="0"/>
              <a:t>Bağımsız kurs veya kaynaştırma şeklinde düzenlenen kurslarda Kişilerin engel durumları dikkate alınmaktadır. MEB Özel Eğitim Rehberlik Ve Danışma Hizmetleri Genel Müdürlüğü ile bağlı birimleri işbirliğinde Sürdürülen kurslar: İşitme engelliler, konuşma engelliler, zihinsel engelliler, Hastanede yatan çocuklar, görme engelliler, bedensel engelliler şeklinde planlanıp uygulanmaktadır.</a:t>
            </a:r>
          </a:p>
          <a:p>
            <a:r>
              <a:rPr lang="tr-TR" dirty="0" smtClean="0">
                <a:solidFill>
                  <a:srgbClr val="FF0000"/>
                </a:solidFill>
              </a:rPr>
              <a:t> </a:t>
            </a:r>
            <a:r>
              <a:rPr lang="tr-TR" b="1" dirty="0" smtClean="0">
                <a:solidFill>
                  <a:srgbClr val="FF0000"/>
                </a:solidFill>
              </a:rPr>
              <a:t>Halk Eğitim Faaliyetlerinin Yürütülmesinde Resmi ve Özel Kuruluşlar İle Gönüllü Kuruluşlarla İşbirliği    :</a:t>
            </a:r>
            <a:r>
              <a:rPr lang="tr-TR" dirty="0" smtClean="0">
                <a:solidFill>
                  <a:srgbClr val="FF0000"/>
                </a:solidFill>
              </a:rPr>
              <a:t> </a:t>
            </a:r>
            <a:r>
              <a:rPr lang="tr-TR" dirty="0" smtClean="0"/>
              <a:t>Halk eğitim faaliyetleri halk eğitimi merkezlerince ve tamamen halk eğitim merkezlerinin imkanlarıyla açıldığı gibi belli prensipler dahilinde diğer resmi ve özel kurum-kuruluşlar ile gönüllü kuruluşlar işbirliğin de düzenlenir.</a:t>
            </a:r>
          </a:p>
          <a:p>
            <a:r>
              <a:rPr lang="tr-TR" dirty="0" smtClean="0"/>
              <a:t>Birlikte hazırlanıp uygulamaya konulan bir işbirliği protokolü çerçevesinde düzenlenen kurslarda tarafların yükümlülükleri ve görevleri açık olarak belirtilir ve faaliyetleri bu doğrultuda yürütülür.</a:t>
            </a: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8435280" cy="5832688"/>
          </a:xfrm>
        </p:spPr>
        <p:txBody>
          <a:bodyPr>
            <a:normAutofit fontScale="85000" lnSpcReduction="20000"/>
          </a:bodyPr>
          <a:lstStyle/>
          <a:p>
            <a:r>
              <a:rPr lang="tr-TR" b="1" dirty="0" smtClean="0">
                <a:solidFill>
                  <a:srgbClr val="FF0000"/>
                </a:solidFill>
              </a:rPr>
              <a:t>KURUMUN BİNA DURUMU    :</a:t>
            </a:r>
            <a:r>
              <a:rPr lang="tr-TR" dirty="0" smtClean="0">
                <a:solidFill>
                  <a:srgbClr val="FF0000"/>
                </a:solidFill>
              </a:rPr>
              <a:t> </a:t>
            </a:r>
            <a:r>
              <a:rPr lang="tr-TR" dirty="0" smtClean="0"/>
              <a:t>Müdürlüğümüzün kendine ait binası olup şu an tadilat raporu olduğu için geçici olarak kaymakamlığa bağlı vakıf binasının bir katı idari biri olarak kullanılmaktadır.Diğer bir katında da sosyal yardımlaşma vakfı hizmet vermektedir. </a:t>
            </a:r>
          </a:p>
          <a:p>
            <a:r>
              <a:rPr lang="tr-TR" b="1" dirty="0" smtClean="0">
                <a:solidFill>
                  <a:srgbClr val="FF0000"/>
                </a:solidFill>
              </a:rPr>
              <a:t>BİNANIN ÖZELLİKLERİ    :</a:t>
            </a:r>
            <a:r>
              <a:rPr lang="tr-TR" dirty="0" smtClean="0">
                <a:solidFill>
                  <a:srgbClr val="FF0000"/>
                </a:solidFill>
              </a:rPr>
              <a:t> </a:t>
            </a:r>
            <a:r>
              <a:rPr lang="tr-TR" dirty="0" smtClean="0"/>
              <a:t>Binamız </a:t>
            </a:r>
            <a:r>
              <a:rPr lang="tr-TR" dirty="0" smtClean="0"/>
              <a:t>jeotermal </a:t>
            </a:r>
            <a:r>
              <a:rPr lang="tr-TR" dirty="0" smtClean="0"/>
              <a:t>ile ısıtılmakta olup kanalizasyon şebekesi vardır.</a:t>
            </a:r>
          </a:p>
          <a:p>
            <a:r>
              <a:rPr lang="tr-TR" b="1" dirty="0" smtClean="0">
                <a:solidFill>
                  <a:srgbClr val="FF0000"/>
                </a:solidFill>
              </a:rPr>
              <a:t>DERSLİK SAYISI VE YETERLİLİĞİ    :</a:t>
            </a:r>
            <a:r>
              <a:rPr lang="tr-TR" dirty="0" smtClean="0"/>
              <a:t>  3 idari </a:t>
            </a:r>
            <a:r>
              <a:rPr lang="tr-TR" dirty="0" smtClean="0"/>
              <a:t>oda,7 </a:t>
            </a:r>
            <a:r>
              <a:rPr lang="tr-TR" dirty="0" smtClean="0"/>
              <a:t>derslik,1 </a:t>
            </a:r>
            <a:r>
              <a:rPr lang="tr-TR" dirty="0" smtClean="0"/>
              <a:t>bilgisayar sınıfı oluşan </a:t>
            </a:r>
            <a:r>
              <a:rPr lang="tr-TR" dirty="0" smtClean="0"/>
              <a:t>mevcut binadaki katımız dışında eski bina ve ilçe milli eğitimin uygun gördüğü okullarda ve mahallelerde kurslarımız devam etmektedir.Hizmetlerimiz ilçemizin nüfus potansiyeli itibarıyla ihtiyaca cevap verebilecek kapasitededir.</a:t>
            </a:r>
          </a:p>
          <a:p>
            <a:r>
              <a:rPr lang="tr-TR" dirty="0" smtClean="0"/>
              <a:t>  </a:t>
            </a:r>
            <a:r>
              <a:rPr lang="tr-TR" b="1" dirty="0" smtClean="0">
                <a:solidFill>
                  <a:srgbClr val="FF0000"/>
                </a:solidFill>
              </a:rPr>
              <a:t>LABORATUAR (ARAÇ GEREÇ DURUMU)    :</a:t>
            </a:r>
            <a:r>
              <a:rPr lang="tr-TR" dirty="0" smtClean="0">
                <a:solidFill>
                  <a:srgbClr val="FF0000"/>
                </a:solidFill>
              </a:rPr>
              <a:t> </a:t>
            </a:r>
            <a:r>
              <a:rPr lang="tr-TR" dirty="0" smtClean="0"/>
              <a:t>Giyim, makine </a:t>
            </a:r>
            <a:r>
              <a:rPr lang="tr-TR" dirty="0" err="1" smtClean="0"/>
              <a:t>nakışı</a:t>
            </a:r>
            <a:r>
              <a:rPr lang="tr-TR" dirty="0" smtClean="0"/>
              <a:t>, halı kursu ve bilgisayar kursu için malzemeler yeterlidir.</a:t>
            </a:r>
          </a:p>
          <a:p>
            <a:r>
              <a:rPr lang="tr-TR" b="1" dirty="0" smtClean="0">
                <a:solidFill>
                  <a:srgbClr val="FF0000"/>
                </a:solidFill>
              </a:rPr>
              <a:t> KURUM KİTAPLIĞI    :</a:t>
            </a:r>
            <a:r>
              <a:rPr lang="tr-TR" dirty="0" smtClean="0">
                <a:solidFill>
                  <a:srgbClr val="FF0000"/>
                </a:solidFill>
              </a:rPr>
              <a:t> </a:t>
            </a:r>
            <a:r>
              <a:rPr lang="tr-TR" dirty="0" smtClean="0"/>
              <a:t> Yoktur</a:t>
            </a:r>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329642" cy="1511288"/>
          </a:xfrm>
        </p:spPr>
        <p:txBody>
          <a:bodyPr>
            <a:normAutofit fontScale="90000"/>
          </a:bodyPr>
          <a:lstStyle/>
          <a:p>
            <a:r>
              <a:rPr lang="tr-TR" u="sng" dirty="0" smtClean="0"/>
              <a:t/>
            </a:r>
            <a:br>
              <a:rPr lang="tr-TR" u="sng" dirty="0" smtClean="0"/>
            </a:br>
            <a:r>
              <a:rPr lang="tr-TR" u="sng" dirty="0" smtClean="0"/>
              <a:t>2018-2021 </a:t>
            </a:r>
            <a:r>
              <a:rPr lang="tr-TR" u="sng" dirty="0" smtClean="0"/>
              <a:t>YILLARI ARASI AÇILAN KURSLAR</a:t>
            </a:r>
            <a:br>
              <a:rPr lang="tr-TR" u="sng" dirty="0" smtClean="0"/>
            </a:br>
            <a:r>
              <a:rPr lang="tr-TR" sz="2000" dirty="0" smtClean="0">
                <a:solidFill>
                  <a:srgbClr val="FF0000"/>
                </a:solidFill>
              </a:rPr>
              <a:t>ÖZET KURS-KURSİYER DÖKÜM CETVELİ</a:t>
            </a:r>
            <a:r>
              <a:rPr lang="tr-TR" dirty="0" smtClean="0"/>
              <a:t/>
            </a:r>
            <a:br>
              <a:rPr lang="tr-TR" dirty="0" smtClean="0"/>
            </a:br>
            <a:endParaRPr lang="tr-TR" dirty="0"/>
          </a:p>
        </p:txBody>
      </p:sp>
      <p:graphicFrame>
        <p:nvGraphicFramePr>
          <p:cNvPr id="5" name="4 Tablo"/>
          <p:cNvGraphicFramePr>
            <a:graphicFrameLocks noGrp="1"/>
          </p:cNvGraphicFramePr>
          <p:nvPr/>
        </p:nvGraphicFramePr>
        <p:xfrm>
          <a:off x="642910" y="1928802"/>
          <a:ext cx="8001057" cy="4643469"/>
        </p:xfrm>
        <a:graphic>
          <a:graphicData uri="http://schemas.openxmlformats.org/drawingml/2006/table">
            <a:tbl>
              <a:tblPr/>
              <a:tblGrid>
                <a:gridCol w="1606828"/>
                <a:gridCol w="2252768"/>
                <a:gridCol w="1174429"/>
                <a:gridCol w="742026"/>
                <a:gridCol w="1112503"/>
                <a:gridCol w="1112503"/>
              </a:tblGrid>
              <a:tr h="1310659">
                <a:tc rowSpan="2">
                  <a:txBody>
                    <a:bodyPr/>
                    <a:lstStyle/>
                    <a:p>
                      <a:pPr marL="28575" marR="28575" algn="ctr">
                        <a:spcAft>
                          <a:spcPts val="375"/>
                        </a:spcAft>
                      </a:pPr>
                      <a:r>
                        <a:rPr lang="tr-TR" sz="1000" b="1" dirty="0">
                          <a:solidFill>
                            <a:schemeClr val="tx1"/>
                          </a:solidFill>
                          <a:latin typeface="Arial"/>
                          <a:ea typeface="Times New Roman"/>
                          <a:cs typeface="Times New Roman"/>
                        </a:rPr>
                        <a:t> </a:t>
                      </a:r>
                      <a:endParaRPr lang="tr-TR" sz="1200" dirty="0">
                        <a:solidFill>
                          <a:schemeClr val="tx1"/>
                        </a:solidFill>
                        <a:latin typeface="Times New Roman"/>
                        <a:ea typeface="Times New Roman"/>
                        <a:cs typeface="Times New Roman"/>
                      </a:endParaRPr>
                    </a:p>
                    <a:p>
                      <a:pPr marL="28575" marR="28575" algn="ctr">
                        <a:spcAft>
                          <a:spcPts val="375"/>
                        </a:spcAft>
                      </a:pPr>
                      <a:r>
                        <a:rPr lang="tr-TR" sz="1000" b="1" dirty="0">
                          <a:solidFill>
                            <a:schemeClr val="tx1"/>
                          </a:solidFill>
                          <a:latin typeface="Arial"/>
                          <a:ea typeface="Times New Roman"/>
                          <a:cs typeface="Times New Roman"/>
                        </a:rPr>
                        <a:t>  </a:t>
                      </a:r>
                      <a:endParaRPr lang="tr-TR" sz="1200" dirty="0">
                        <a:solidFill>
                          <a:schemeClr val="tx1"/>
                        </a:solidFill>
                        <a:latin typeface="Times New Roman"/>
                        <a:ea typeface="Times New Roman"/>
                        <a:cs typeface="Times New Roman"/>
                      </a:endParaRPr>
                    </a:p>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r>
                        <a:rPr lang="tr-TR" sz="1000" b="1" dirty="0" smtClean="0">
                          <a:solidFill>
                            <a:schemeClr val="tx1"/>
                          </a:solidFill>
                          <a:latin typeface="Arial"/>
                          <a:ea typeface="Times New Roman"/>
                          <a:cs typeface="Times New Roman"/>
                        </a:rPr>
                        <a:t>YILI</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rowSpan="2">
                  <a:txBody>
                    <a:bodyPr/>
                    <a:lstStyle/>
                    <a:p>
                      <a:pPr marL="28575" marR="28575" algn="ctr">
                        <a:spcAft>
                          <a:spcPts val="375"/>
                        </a:spcAft>
                      </a:pPr>
                      <a:r>
                        <a:rPr lang="tr-TR" sz="1000" b="1" dirty="0">
                          <a:solidFill>
                            <a:schemeClr val="tx1"/>
                          </a:solidFill>
                          <a:latin typeface="Arial"/>
                          <a:ea typeface="Times New Roman"/>
                          <a:cs typeface="Times New Roman"/>
                        </a:rPr>
                        <a:t> </a:t>
                      </a:r>
                      <a:endParaRPr lang="tr-TR" sz="1200" dirty="0">
                        <a:solidFill>
                          <a:schemeClr val="tx1"/>
                        </a:solidFill>
                        <a:latin typeface="Times New Roman"/>
                        <a:ea typeface="Times New Roman"/>
                        <a:cs typeface="Times New Roman"/>
                      </a:endParaRPr>
                    </a:p>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r>
                        <a:rPr lang="tr-TR" sz="1000" b="1" dirty="0" smtClean="0">
                          <a:solidFill>
                            <a:schemeClr val="tx1"/>
                          </a:solidFill>
                          <a:latin typeface="Arial"/>
                          <a:ea typeface="Times New Roman"/>
                          <a:cs typeface="Times New Roman"/>
                        </a:rPr>
                        <a:t>Eğitim </a:t>
                      </a:r>
                      <a:r>
                        <a:rPr lang="tr-TR" sz="1000" b="1" dirty="0">
                          <a:solidFill>
                            <a:schemeClr val="tx1"/>
                          </a:solidFill>
                          <a:latin typeface="Arial"/>
                          <a:ea typeface="Times New Roman"/>
                          <a:cs typeface="Times New Roman"/>
                        </a:rPr>
                        <a:t>Kademesi</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rowSpan="2">
                  <a:txBody>
                    <a:bodyPr/>
                    <a:lstStyle/>
                    <a:p>
                      <a:pPr marL="28575" marR="28575">
                        <a:spcAft>
                          <a:spcPts val="375"/>
                        </a:spcAft>
                      </a:pPr>
                      <a:endParaRPr lang="tr-TR" sz="1000" b="1" dirty="0" smtClean="0">
                        <a:solidFill>
                          <a:schemeClr val="tx1"/>
                        </a:solidFill>
                        <a:latin typeface="Arial"/>
                        <a:ea typeface="Times New Roman"/>
                        <a:cs typeface="Times New Roman"/>
                      </a:endParaRPr>
                    </a:p>
                    <a:p>
                      <a:pPr marL="28575" marR="28575">
                        <a:spcAft>
                          <a:spcPts val="375"/>
                        </a:spcAft>
                      </a:pPr>
                      <a:endParaRPr lang="tr-TR" sz="1000" b="1" dirty="0" smtClean="0">
                        <a:solidFill>
                          <a:schemeClr val="tx1"/>
                        </a:solidFill>
                        <a:latin typeface="Arial"/>
                        <a:ea typeface="Times New Roman"/>
                        <a:cs typeface="Times New Roman"/>
                      </a:endParaRPr>
                    </a:p>
                    <a:p>
                      <a:pPr marL="28575" marR="28575">
                        <a:spcAft>
                          <a:spcPts val="375"/>
                        </a:spcAft>
                      </a:pPr>
                      <a:endParaRPr lang="tr-TR" sz="1000" b="1" dirty="0" smtClean="0">
                        <a:solidFill>
                          <a:schemeClr val="tx1"/>
                        </a:solidFill>
                        <a:latin typeface="Arial"/>
                        <a:ea typeface="Times New Roman"/>
                        <a:cs typeface="Times New Roman"/>
                      </a:endParaRPr>
                    </a:p>
                    <a:p>
                      <a:pPr marL="28575" marR="28575">
                        <a:spcAft>
                          <a:spcPts val="375"/>
                        </a:spcAft>
                      </a:pPr>
                      <a:r>
                        <a:rPr lang="tr-TR" sz="1000" b="1" dirty="0" smtClean="0">
                          <a:solidFill>
                            <a:schemeClr val="tx1"/>
                          </a:solidFill>
                          <a:latin typeface="Arial"/>
                          <a:ea typeface="Times New Roman"/>
                          <a:cs typeface="Times New Roman"/>
                        </a:rPr>
                        <a:t>Açılan</a:t>
                      </a:r>
                      <a:endParaRPr lang="tr-TR" sz="1200" dirty="0">
                        <a:solidFill>
                          <a:schemeClr val="tx1"/>
                        </a:solidFill>
                        <a:latin typeface="Times New Roman"/>
                        <a:ea typeface="Times New Roman"/>
                        <a:cs typeface="Times New Roman"/>
                      </a:endParaRPr>
                    </a:p>
                    <a:p>
                      <a:pPr marL="28575" marR="28575">
                        <a:spcAft>
                          <a:spcPts val="375"/>
                        </a:spcAft>
                      </a:pPr>
                      <a:r>
                        <a:rPr lang="tr-TR" sz="1000" b="1" dirty="0">
                          <a:solidFill>
                            <a:schemeClr val="tx1"/>
                          </a:solidFill>
                          <a:latin typeface="Arial"/>
                          <a:ea typeface="Times New Roman"/>
                          <a:cs typeface="Times New Roman"/>
                        </a:rPr>
                        <a:t>Kurs</a:t>
                      </a:r>
                      <a:endParaRPr lang="tr-TR" sz="1200" dirty="0">
                        <a:solidFill>
                          <a:schemeClr val="tx1"/>
                        </a:solidFill>
                        <a:latin typeface="Times New Roman"/>
                        <a:ea typeface="Times New Roman"/>
                        <a:cs typeface="Times New Roman"/>
                      </a:endParaRPr>
                    </a:p>
                    <a:p>
                      <a:pPr marL="28575" marR="28575">
                        <a:spcAft>
                          <a:spcPts val="375"/>
                        </a:spcAft>
                      </a:pPr>
                      <a:r>
                        <a:rPr lang="tr-TR" sz="1000" b="1" dirty="0">
                          <a:solidFill>
                            <a:schemeClr val="tx1"/>
                          </a:solidFill>
                          <a:latin typeface="Arial"/>
                          <a:ea typeface="Times New Roman"/>
                          <a:cs typeface="Times New Roman"/>
                        </a:rPr>
                        <a:t>Sayısı</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gridSpan="3">
                  <a:txBody>
                    <a:bodyPr/>
                    <a:lstStyle/>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endParaRPr lang="tr-TR" sz="1000" b="1" dirty="0" smtClean="0">
                        <a:solidFill>
                          <a:schemeClr val="tx1"/>
                        </a:solidFill>
                        <a:latin typeface="Arial"/>
                        <a:ea typeface="Times New Roman"/>
                        <a:cs typeface="Times New Roman"/>
                      </a:endParaRPr>
                    </a:p>
                    <a:p>
                      <a:pPr marL="28575" marR="28575" algn="ctr">
                        <a:spcAft>
                          <a:spcPts val="375"/>
                        </a:spcAft>
                      </a:pPr>
                      <a:r>
                        <a:rPr lang="tr-TR" sz="1000" b="1" dirty="0" smtClean="0">
                          <a:solidFill>
                            <a:schemeClr val="tx1"/>
                          </a:solidFill>
                          <a:latin typeface="Arial"/>
                          <a:ea typeface="Times New Roman"/>
                          <a:cs typeface="Times New Roman"/>
                        </a:rPr>
                        <a:t>Belge </a:t>
                      </a:r>
                      <a:r>
                        <a:rPr lang="tr-TR" sz="1000" b="1" dirty="0">
                          <a:solidFill>
                            <a:schemeClr val="tx1"/>
                          </a:solidFill>
                          <a:latin typeface="Arial"/>
                          <a:ea typeface="Times New Roman"/>
                          <a:cs typeface="Times New Roman"/>
                        </a:rPr>
                        <a:t>Alan</a:t>
                      </a:r>
                      <a:endParaRPr lang="tr-TR" sz="1200" dirty="0">
                        <a:solidFill>
                          <a:schemeClr val="tx1"/>
                        </a:solidFill>
                        <a:latin typeface="Times New Roman"/>
                        <a:ea typeface="Times New Roman"/>
                        <a:cs typeface="Times New Roman"/>
                      </a:endParaRPr>
                    </a:p>
                    <a:p>
                      <a:pPr marL="28575" marR="28575" algn="ctr">
                        <a:spcAft>
                          <a:spcPts val="375"/>
                        </a:spcAft>
                      </a:pPr>
                      <a:r>
                        <a:rPr lang="tr-TR" sz="1000" b="1" dirty="0">
                          <a:solidFill>
                            <a:schemeClr val="tx1"/>
                          </a:solidFill>
                          <a:latin typeface="Arial"/>
                          <a:ea typeface="Times New Roman"/>
                          <a:cs typeface="Times New Roman"/>
                        </a:rPr>
                        <a:t>Kursiyer Sayısı</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hMerge="1">
                  <a:txBody>
                    <a:bodyPr/>
                    <a:lstStyle/>
                    <a:p>
                      <a:endParaRPr lang="tr-TR"/>
                    </a:p>
                  </a:txBody>
                  <a:tcPr/>
                </a:tc>
                <a:tc hMerge="1">
                  <a:txBody>
                    <a:bodyPr/>
                    <a:lstStyle/>
                    <a:p>
                      <a:endParaRPr lang="tr-TR"/>
                    </a:p>
                  </a:txBody>
                  <a:tcPr/>
                </a:tc>
              </a:tr>
              <a:tr h="74894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28575" marR="28575">
                        <a:spcAft>
                          <a:spcPts val="375"/>
                        </a:spcAft>
                      </a:pPr>
                      <a:r>
                        <a:rPr lang="tr-TR" sz="1000" b="1" dirty="0" smtClean="0">
                          <a:solidFill>
                            <a:schemeClr val="tx1"/>
                          </a:solidFill>
                          <a:latin typeface="Arial"/>
                          <a:ea typeface="Times New Roman"/>
                          <a:cs typeface="Times New Roman"/>
                        </a:rPr>
                        <a:t>   </a:t>
                      </a:r>
                    </a:p>
                    <a:p>
                      <a:pPr marL="28575" marR="28575">
                        <a:spcAft>
                          <a:spcPts val="375"/>
                        </a:spcAft>
                      </a:pPr>
                      <a:r>
                        <a:rPr lang="tr-TR" sz="1000" b="1" dirty="0" smtClean="0">
                          <a:solidFill>
                            <a:schemeClr val="tx1"/>
                          </a:solidFill>
                          <a:latin typeface="Arial"/>
                          <a:ea typeface="Times New Roman"/>
                          <a:cs typeface="Times New Roman"/>
                        </a:rPr>
                        <a:t>        Kız</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pPr>
                      <a:endParaRPr lang="tr-TR" sz="1000" b="1" dirty="0" smtClean="0">
                        <a:solidFill>
                          <a:schemeClr val="tx1"/>
                        </a:solidFill>
                        <a:latin typeface="Arial"/>
                        <a:ea typeface="Times New Roman"/>
                        <a:cs typeface="Times New Roman"/>
                      </a:endParaRPr>
                    </a:p>
                    <a:p>
                      <a:pPr marL="28575" marR="28575">
                        <a:spcAft>
                          <a:spcPts val="375"/>
                        </a:spcAft>
                      </a:pPr>
                      <a:r>
                        <a:rPr lang="tr-TR" sz="1000" b="1" dirty="0" smtClean="0">
                          <a:solidFill>
                            <a:schemeClr val="tx1"/>
                          </a:solidFill>
                          <a:latin typeface="Arial"/>
                          <a:ea typeface="Times New Roman"/>
                          <a:cs typeface="Times New Roman"/>
                        </a:rPr>
                        <a:t>Erkek</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pPr>
                      <a:endParaRPr lang="tr-TR" sz="1000" b="1" dirty="0" smtClean="0">
                        <a:solidFill>
                          <a:schemeClr val="tx1"/>
                        </a:solidFill>
                        <a:latin typeface="Arial"/>
                        <a:ea typeface="Times New Roman"/>
                        <a:cs typeface="Times New Roman"/>
                      </a:endParaRPr>
                    </a:p>
                    <a:p>
                      <a:pPr marL="28575" marR="28575">
                        <a:spcAft>
                          <a:spcPts val="375"/>
                        </a:spcAft>
                      </a:pPr>
                      <a:r>
                        <a:rPr lang="tr-TR" sz="1000" b="1" dirty="0" smtClean="0">
                          <a:solidFill>
                            <a:schemeClr val="tx1"/>
                          </a:solidFill>
                          <a:latin typeface="Arial"/>
                          <a:ea typeface="Times New Roman"/>
                          <a:cs typeface="Times New Roman"/>
                        </a:rPr>
                        <a:t>Toplam</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r>
              <a:tr h="561710">
                <a:tc>
                  <a:txBody>
                    <a:bodyPr/>
                    <a:lstStyle/>
                    <a:p>
                      <a:pPr marL="28575" marR="28575" indent="0" algn="l" defTabSz="914400" rtl="0" eaLnBrk="1" fontAlgn="auto" latinLnBrk="0" hangingPunct="1">
                        <a:lnSpc>
                          <a:spcPct val="100000"/>
                        </a:lnSpc>
                        <a:spcBef>
                          <a:spcPts val="0"/>
                        </a:spcBef>
                        <a:spcAft>
                          <a:spcPts val="375"/>
                        </a:spcAft>
                        <a:buClrTx/>
                        <a:buSzTx/>
                        <a:buFontTx/>
                        <a:buNone/>
                        <a:tabLst/>
                        <a:defRPr/>
                      </a:pPr>
                      <a:r>
                        <a:rPr lang="tr-TR" sz="1200" b="1" dirty="0" smtClean="0">
                          <a:solidFill>
                            <a:schemeClr val="tx1"/>
                          </a:solidFill>
                          <a:latin typeface="Arial"/>
                          <a:ea typeface="Times New Roman"/>
                          <a:cs typeface="Times New Roman"/>
                        </a:rPr>
                        <a:t>2018-2021</a:t>
                      </a:r>
                      <a:endParaRPr lang="tr-TR" sz="1800" dirty="0" smtClean="0">
                        <a:solidFill>
                          <a:schemeClr val="tx1"/>
                        </a:solidFill>
                        <a:latin typeface="Times New Roman"/>
                        <a:ea typeface="Times New Roman"/>
                        <a:cs typeface="Times New Roman"/>
                      </a:endParaRPr>
                    </a:p>
                    <a:p>
                      <a:pPr marL="28575" marR="28575" algn="ctr">
                        <a:spcAft>
                          <a:spcPts val="375"/>
                        </a:spcAft>
                      </a:pP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a:solidFill>
                            <a:schemeClr val="tx1"/>
                          </a:solidFill>
                          <a:latin typeface="Arial"/>
                          <a:ea typeface="Times New Roman"/>
                          <a:cs typeface="Times New Roman"/>
                        </a:rPr>
                        <a:t>Genel</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161</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2500</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2284</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pPr>
                      <a:r>
                        <a:rPr lang="tr-TR" sz="1000" dirty="0" smtClean="0">
                          <a:solidFill>
                            <a:schemeClr val="tx1"/>
                          </a:solidFill>
                          <a:latin typeface="Arial"/>
                          <a:ea typeface="Times New Roman"/>
                          <a:cs typeface="Times New Roman"/>
                        </a:rPr>
                        <a:t>4784</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r>
              <a:tr h="674051">
                <a:tc>
                  <a:txBody>
                    <a:bodyPr/>
                    <a:lstStyle/>
                    <a:p>
                      <a:pPr marL="28575" marR="28575" indent="0" algn="l" defTabSz="914400" rtl="0" eaLnBrk="1" fontAlgn="auto" latinLnBrk="0" hangingPunct="1">
                        <a:lnSpc>
                          <a:spcPct val="100000"/>
                        </a:lnSpc>
                        <a:spcBef>
                          <a:spcPts val="0"/>
                        </a:spcBef>
                        <a:spcAft>
                          <a:spcPts val="375"/>
                        </a:spcAft>
                        <a:buClrTx/>
                        <a:buSzTx/>
                        <a:buFontTx/>
                        <a:buNone/>
                        <a:tabLst/>
                        <a:defRPr/>
                      </a:pPr>
                      <a:r>
                        <a:rPr lang="tr-TR" sz="1200" b="1" smtClean="0">
                          <a:solidFill>
                            <a:schemeClr val="tx1"/>
                          </a:solidFill>
                          <a:latin typeface="Arial"/>
                          <a:ea typeface="Times New Roman"/>
                          <a:cs typeface="Times New Roman"/>
                        </a:rPr>
                        <a:t>2018-2021</a:t>
                      </a:r>
                      <a:endParaRPr lang="tr-TR" sz="1800" dirty="0" smtClean="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a:solidFill>
                            <a:schemeClr val="tx1"/>
                          </a:solidFill>
                          <a:latin typeface="Arial"/>
                          <a:ea typeface="Times New Roman"/>
                          <a:cs typeface="Times New Roman"/>
                        </a:rPr>
                        <a:t>Okuma-Yazma</a:t>
                      </a:r>
                      <a:endParaRPr lang="tr-TR" sz="120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254</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1206</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226</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tabLst>
                          <a:tab pos="466090" algn="l"/>
                        </a:tabLst>
                      </a:pPr>
                      <a:r>
                        <a:rPr lang="tr-TR" sz="1000" dirty="0" smtClean="0">
                          <a:solidFill>
                            <a:schemeClr val="tx1"/>
                          </a:solidFill>
                          <a:latin typeface="Arial"/>
                          <a:ea typeface="Times New Roman"/>
                          <a:cs typeface="Times New Roman"/>
                        </a:rPr>
                        <a:t>1432</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r>
              <a:tr h="674051">
                <a:tc>
                  <a:txBody>
                    <a:bodyPr/>
                    <a:lstStyle/>
                    <a:p>
                      <a:pPr marL="28575" marR="28575" indent="0" algn="l" defTabSz="914400" rtl="0" eaLnBrk="1" fontAlgn="auto" latinLnBrk="0" hangingPunct="1">
                        <a:lnSpc>
                          <a:spcPct val="100000"/>
                        </a:lnSpc>
                        <a:spcBef>
                          <a:spcPts val="0"/>
                        </a:spcBef>
                        <a:spcAft>
                          <a:spcPts val="375"/>
                        </a:spcAft>
                        <a:buClrTx/>
                        <a:buSzTx/>
                        <a:buFontTx/>
                        <a:buNone/>
                        <a:tabLst/>
                        <a:defRPr/>
                      </a:pPr>
                      <a:r>
                        <a:rPr lang="tr-TR" sz="1200" b="1" smtClean="0">
                          <a:solidFill>
                            <a:schemeClr val="tx1"/>
                          </a:solidFill>
                          <a:latin typeface="Arial"/>
                          <a:ea typeface="Times New Roman"/>
                          <a:cs typeface="Times New Roman"/>
                        </a:rPr>
                        <a:t>2018-2021</a:t>
                      </a:r>
                      <a:endParaRPr lang="tr-TR" sz="1800" dirty="0" smtClean="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a:solidFill>
                            <a:schemeClr val="tx1"/>
                          </a:solidFill>
                          <a:latin typeface="Arial"/>
                          <a:ea typeface="Times New Roman"/>
                          <a:cs typeface="Times New Roman"/>
                        </a:rPr>
                        <a:t>Mesleki ve Teknik</a:t>
                      </a:r>
                      <a:endParaRPr lang="tr-TR" sz="120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115</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1668</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dirty="0" smtClean="0">
                          <a:solidFill>
                            <a:schemeClr val="tx1"/>
                          </a:solidFill>
                          <a:latin typeface="Arial"/>
                          <a:ea typeface="Times New Roman"/>
                          <a:cs typeface="Times New Roman"/>
                        </a:rPr>
                        <a:t>933</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pPr>
                      <a:r>
                        <a:rPr lang="tr-TR" sz="1000" dirty="0" smtClean="0">
                          <a:solidFill>
                            <a:schemeClr val="tx1"/>
                          </a:solidFill>
                          <a:latin typeface="Arial"/>
                          <a:ea typeface="Times New Roman"/>
                          <a:cs typeface="Times New Roman"/>
                        </a:rPr>
                        <a:t>2601</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r>
              <a:tr h="674051">
                <a:tc>
                  <a:txBody>
                    <a:bodyPr/>
                    <a:lstStyle/>
                    <a:p>
                      <a:pPr marL="28575" marR="28575" indent="0" algn="l" defTabSz="914400" rtl="0" eaLnBrk="1" fontAlgn="auto" latinLnBrk="0" hangingPunct="1">
                        <a:lnSpc>
                          <a:spcPct val="100000"/>
                        </a:lnSpc>
                        <a:spcBef>
                          <a:spcPts val="0"/>
                        </a:spcBef>
                        <a:spcAft>
                          <a:spcPts val="375"/>
                        </a:spcAft>
                        <a:buClrTx/>
                        <a:buSzTx/>
                        <a:buFontTx/>
                        <a:buNone/>
                        <a:tabLst/>
                        <a:defRPr/>
                      </a:pPr>
                      <a:r>
                        <a:rPr lang="tr-TR" sz="1200" b="1" dirty="0" smtClean="0">
                          <a:solidFill>
                            <a:schemeClr val="tx1"/>
                          </a:solidFill>
                          <a:latin typeface="Arial"/>
                          <a:ea typeface="Times New Roman"/>
                          <a:cs typeface="Times New Roman"/>
                        </a:rPr>
                        <a:t>2018-2021</a:t>
                      </a:r>
                      <a:endParaRPr lang="tr-TR" sz="1800" dirty="0" smtClean="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b="1">
                          <a:solidFill>
                            <a:schemeClr val="tx1"/>
                          </a:solidFill>
                          <a:latin typeface="Arial"/>
                          <a:ea typeface="Times New Roman"/>
                          <a:cs typeface="Times New Roman"/>
                        </a:rPr>
                        <a:t>Genel Toplam</a:t>
                      </a:r>
                      <a:endParaRPr lang="tr-TR" sz="120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b="1" smtClean="0">
                          <a:solidFill>
                            <a:schemeClr val="tx1"/>
                          </a:solidFill>
                          <a:latin typeface="Arial"/>
                          <a:ea typeface="Times New Roman"/>
                          <a:cs typeface="Times New Roman"/>
                        </a:rPr>
                        <a:t>530</a:t>
                      </a:r>
                      <a:endParaRPr lang="tr-TR" sz="120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b="1" dirty="0" smtClean="0">
                          <a:solidFill>
                            <a:schemeClr val="tx1"/>
                          </a:solidFill>
                          <a:latin typeface="Arial"/>
                          <a:ea typeface="Times New Roman"/>
                          <a:cs typeface="Times New Roman"/>
                        </a:rPr>
                        <a:t>5374</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lgn="ctr">
                        <a:spcAft>
                          <a:spcPts val="375"/>
                        </a:spcAft>
                      </a:pPr>
                      <a:r>
                        <a:rPr lang="tr-TR" sz="1000" b="1" dirty="0" smtClean="0">
                          <a:solidFill>
                            <a:schemeClr val="tx1"/>
                          </a:solidFill>
                          <a:latin typeface="Arial"/>
                          <a:ea typeface="Times New Roman"/>
                          <a:cs typeface="Times New Roman"/>
                        </a:rPr>
                        <a:t>3443</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c>
                  <a:txBody>
                    <a:bodyPr/>
                    <a:lstStyle/>
                    <a:p>
                      <a:pPr marL="28575" marR="28575">
                        <a:spcAft>
                          <a:spcPts val="375"/>
                        </a:spcAft>
                      </a:pPr>
                      <a:r>
                        <a:rPr lang="tr-TR" sz="1000" b="1" dirty="0" smtClean="0">
                          <a:solidFill>
                            <a:schemeClr val="tx1"/>
                          </a:solidFill>
                          <a:latin typeface="Arial"/>
                          <a:ea typeface="Times New Roman"/>
                          <a:cs typeface="Times New Roman"/>
                        </a:rPr>
                        <a:t>8817</a:t>
                      </a:r>
                      <a:endParaRPr lang="tr-TR" sz="1200" dirty="0">
                        <a:solidFill>
                          <a:schemeClr val="tx1"/>
                        </a:solidFill>
                        <a:latin typeface="Times New Roman"/>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712968" cy="6480720"/>
          </a:xfrm>
        </p:spPr>
        <p:txBody>
          <a:bodyPr numCol="2">
            <a:normAutofit fontScale="47500" lnSpcReduction="20000"/>
          </a:bodyPr>
          <a:lstStyle/>
          <a:p>
            <a:pPr>
              <a:buNone/>
            </a:pPr>
            <a:r>
              <a:rPr lang="tr-TR" b="1" dirty="0" smtClean="0"/>
              <a:t>				</a:t>
            </a:r>
            <a:r>
              <a:rPr lang="tr-TR" b="1" dirty="0" smtClean="0">
                <a:solidFill>
                  <a:srgbClr val="FFFF00"/>
                </a:solidFill>
              </a:rPr>
              <a:t>İSTİKLAL MARŞI</a:t>
            </a:r>
            <a:r>
              <a:rPr lang="tr-TR" dirty="0" smtClean="0">
                <a:solidFill>
                  <a:srgbClr val="FFFF00"/>
                </a:solidFill>
              </a:rPr>
              <a:t> </a:t>
            </a:r>
          </a:p>
          <a:p>
            <a:pPr>
              <a:buNone/>
            </a:pPr>
            <a:r>
              <a:rPr lang="tr-TR" dirty="0" smtClean="0">
                <a:solidFill>
                  <a:srgbClr val="FFFF00"/>
                </a:solidFill>
              </a:rPr>
              <a:t> </a:t>
            </a:r>
          </a:p>
          <a:p>
            <a:r>
              <a:rPr lang="tr-TR" dirty="0" smtClean="0"/>
              <a:t>Korkma, sönmez bu şafaklarda yüzen al sancak</a:t>
            </a:r>
          </a:p>
          <a:p>
            <a:r>
              <a:rPr lang="tr-TR" dirty="0" smtClean="0"/>
              <a:t>Sönmeden yurdumun üstünde tüten en son ocak.</a:t>
            </a:r>
          </a:p>
          <a:p>
            <a:r>
              <a:rPr lang="tr-TR" dirty="0" smtClean="0"/>
              <a:t>O benim milletimin yıldızıdır parlayacak!</a:t>
            </a:r>
          </a:p>
          <a:p>
            <a:r>
              <a:rPr lang="tr-TR" dirty="0" smtClean="0"/>
              <a:t>O benimdir, o benim milletimindir ancak!</a:t>
            </a:r>
          </a:p>
          <a:p>
            <a:r>
              <a:rPr lang="tr-TR" dirty="0" smtClean="0"/>
              <a:t> </a:t>
            </a:r>
          </a:p>
          <a:p>
            <a:r>
              <a:rPr lang="tr-TR" dirty="0" smtClean="0"/>
              <a:t>Çatma, kurban olayım, çehreni ey nazlı hilal!</a:t>
            </a:r>
          </a:p>
          <a:p>
            <a:r>
              <a:rPr lang="tr-TR" dirty="0" smtClean="0"/>
              <a:t>Kahraman ırkıma bir gül... ne bu şiddet, bu celâl?</a:t>
            </a:r>
          </a:p>
          <a:p>
            <a:r>
              <a:rPr lang="tr-TR" dirty="0" smtClean="0"/>
              <a:t>Sana olmaz dökülen kanlarımız sonra helal.</a:t>
            </a:r>
          </a:p>
          <a:p>
            <a:r>
              <a:rPr lang="tr-TR" dirty="0" smtClean="0"/>
              <a:t>Hakkıdır, Hakk'a tapan milletimin istiklal.</a:t>
            </a:r>
          </a:p>
          <a:p>
            <a:r>
              <a:rPr lang="tr-TR" dirty="0" smtClean="0"/>
              <a:t> </a:t>
            </a:r>
          </a:p>
          <a:p>
            <a:r>
              <a:rPr lang="tr-TR" dirty="0" smtClean="0"/>
              <a:t>Ben ezelden beridir hür yaşadım, hür yaşarım;</a:t>
            </a:r>
          </a:p>
          <a:p>
            <a:r>
              <a:rPr lang="tr-TR" dirty="0" smtClean="0"/>
              <a:t>Hangi çılgın bana zincir vuracakmış? Şaşarım!</a:t>
            </a:r>
          </a:p>
          <a:p>
            <a:r>
              <a:rPr lang="tr-TR" dirty="0" smtClean="0"/>
              <a:t>Kükremiş sel gibiyim, bendimi çiğner, aşarım.</a:t>
            </a:r>
          </a:p>
          <a:p>
            <a:r>
              <a:rPr lang="tr-TR" dirty="0" smtClean="0"/>
              <a:t>Yırtarım dağları, enginlere sığmam, taşarım.</a:t>
            </a:r>
          </a:p>
          <a:p>
            <a:r>
              <a:rPr lang="tr-TR" dirty="0" smtClean="0"/>
              <a:t> </a:t>
            </a:r>
          </a:p>
          <a:p>
            <a:r>
              <a:rPr lang="tr-TR" dirty="0" smtClean="0"/>
              <a:t>Garbın </a:t>
            </a:r>
            <a:r>
              <a:rPr lang="tr-TR" dirty="0" err="1" smtClean="0"/>
              <a:t>âfâkını</a:t>
            </a:r>
            <a:r>
              <a:rPr lang="tr-TR" dirty="0" smtClean="0"/>
              <a:t> sarmışsa çelik zırhlı duvar.</a:t>
            </a:r>
          </a:p>
          <a:p>
            <a:r>
              <a:rPr lang="tr-TR" dirty="0" smtClean="0"/>
              <a:t>Benim iman dolu göğsüm gibi </a:t>
            </a:r>
            <a:r>
              <a:rPr lang="tr-TR" dirty="0" err="1" smtClean="0"/>
              <a:t>serhaddim</a:t>
            </a:r>
            <a:r>
              <a:rPr lang="tr-TR" dirty="0" smtClean="0"/>
              <a:t> var.</a:t>
            </a:r>
          </a:p>
          <a:p>
            <a:r>
              <a:rPr lang="tr-TR" dirty="0" smtClean="0"/>
              <a:t>Ulusun, korkma! Nasıl böyle bir </a:t>
            </a:r>
            <a:r>
              <a:rPr lang="tr-TR" dirty="0" err="1" smtClean="0"/>
              <a:t>imânı</a:t>
            </a:r>
            <a:r>
              <a:rPr lang="tr-TR" dirty="0" smtClean="0"/>
              <a:t> boğar,</a:t>
            </a:r>
          </a:p>
          <a:p>
            <a:r>
              <a:rPr lang="tr-TR" dirty="0" smtClean="0"/>
              <a:t>'Medeniyet!' dediğin tek dişi kalmış canavar?</a:t>
            </a:r>
          </a:p>
          <a:p>
            <a:r>
              <a:rPr lang="tr-TR" dirty="0" smtClean="0"/>
              <a:t> </a:t>
            </a:r>
          </a:p>
          <a:p>
            <a:r>
              <a:rPr lang="tr-TR" dirty="0" smtClean="0"/>
              <a:t>Arkadaş, yurduma alçakları uğratma sakın;</a:t>
            </a:r>
          </a:p>
          <a:p>
            <a:r>
              <a:rPr lang="tr-TR" dirty="0" smtClean="0"/>
              <a:t>Siper et gövdeni, dursun bu hayâsızca akın.</a:t>
            </a:r>
          </a:p>
          <a:p>
            <a:r>
              <a:rPr lang="tr-TR" dirty="0" smtClean="0"/>
              <a:t>Doğacaktır sana </a:t>
            </a:r>
            <a:r>
              <a:rPr lang="tr-TR" dirty="0" err="1" smtClean="0"/>
              <a:t>va'dettiği</a:t>
            </a:r>
            <a:r>
              <a:rPr lang="tr-TR" dirty="0" smtClean="0"/>
              <a:t> günler Hakk'ın,</a:t>
            </a:r>
          </a:p>
          <a:p>
            <a:r>
              <a:rPr lang="tr-TR" dirty="0" smtClean="0"/>
              <a:t>Kim bilir, belki yarın, belki yarından da yakın.</a:t>
            </a:r>
          </a:p>
          <a:p>
            <a:pPr>
              <a:buNone/>
            </a:pPr>
            <a:r>
              <a:rPr lang="tr-TR" dirty="0" smtClean="0"/>
              <a:t> </a:t>
            </a:r>
          </a:p>
          <a:p>
            <a:endParaRPr lang="tr-TR" dirty="0" smtClean="0"/>
          </a:p>
          <a:p>
            <a:endParaRPr lang="tr-TR" dirty="0" smtClean="0"/>
          </a:p>
          <a:p>
            <a:endParaRPr lang="tr-TR" dirty="0" smtClean="0"/>
          </a:p>
          <a:p>
            <a:pPr>
              <a:buNone/>
            </a:pPr>
            <a:r>
              <a:rPr lang="tr-TR" dirty="0" smtClean="0"/>
              <a:t> </a:t>
            </a:r>
          </a:p>
          <a:p>
            <a:endParaRPr lang="tr-TR" dirty="0" smtClean="0"/>
          </a:p>
          <a:p>
            <a:endParaRPr lang="tr-TR" dirty="0" smtClean="0"/>
          </a:p>
          <a:p>
            <a:endParaRPr lang="tr-TR" dirty="0" smtClean="0"/>
          </a:p>
          <a:p>
            <a:r>
              <a:rPr lang="tr-TR" dirty="0" smtClean="0"/>
              <a:t>Bastığın yerleri 'toprak' diyerek geçme, tanı!</a:t>
            </a:r>
          </a:p>
          <a:p>
            <a:r>
              <a:rPr lang="tr-TR" dirty="0" smtClean="0"/>
              <a:t>Düşün altındaki binlerce kefensiz yatanı.</a:t>
            </a:r>
          </a:p>
          <a:p>
            <a:r>
              <a:rPr lang="tr-TR" dirty="0" smtClean="0"/>
              <a:t>Sen </a:t>
            </a:r>
            <a:r>
              <a:rPr lang="tr-TR" dirty="0" err="1" smtClean="0"/>
              <a:t>şehid</a:t>
            </a:r>
            <a:r>
              <a:rPr lang="tr-TR" dirty="0" smtClean="0"/>
              <a:t> oğlusun, incitme, yazıktır, atanı.</a:t>
            </a:r>
          </a:p>
          <a:p>
            <a:r>
              <a:rPr lang="tr-TR" dirty="0" smtClean="0"/>
              <a:t>Verme, </a:t>
            </a:r>
            <a:r>
              <a:rPr lang="tr-TR" dirty="0" err="1" smtClean="0"/>
              <a:t>dünyâları</a:t>
            </a:r>
            <a:r>
              <a:rPr lang="tr-TR" dirty="0" smtClean="0"/>
              <a:t> alsan da bu cennet vatanı.</a:t>
            </a:r>
          </a:p>
          <a:p>
            <a:r>
              <a:rPr lang="tr-TR" dirty="0" smtClean="0"/>
              <a:t> </a:t>
            </a:r>
          </a:p>
          <a:p>
            <a:r>
              <a:rPr lang="tr-TR" dirty="0" smtClean="0"/>
              <a:t>Kim bu cennet vatanın uğruna olmaz ki feda?</a:t>
            </a:r>
          </a:p>
          <a:p>
            <a:r>
              <a:rPr lang="tr-TR" dirty="0" err="1" smtClean="0"/>
              <a:t>Şühedâ</a:t>
            </a:r>
            <a:r>
              <a:rPr lang="tr-TR" dirty="0" smtClean="0"/>
              <a:t> fışkıracak toprağı sıksan, </a:t>
            </a:r>
            <a:r>
              <a:rPr lang="tr-TR" dirty="0" err="1" smtClean="0"/>
              <a:t>şühedâ</a:t>
            </a:r>
            <a:r>
              <a:rPr lang="tr-TR" dirty="0" smtClean="0"/>
              <a:t>!</a:t>
            </a:r>
          </a:p>
          <a:p>
            <a:r>
              <a:rPr lang="tr-TR" dirty="0" err="1" smtClean="0"/>
              <a:t>Cânı</a:t>
            </a:r>
            <a:r>
              <a:rPr lang="tr-TR" dirty="0" smtClean="0"/>
              <a:t>, </a:t>
            </a:r>
            <a:r>
              <a:rPr lang="tr-TR" dirty="0" err="1" smtClean="0"/>
              <a:t>cânânı</a:t>
            </a:r>
            <a:r>
              <a:rPr lang="tr-TR" dirty="0" smtClean="0"/>
              <a:t>, bütün varımı alsın da </a:t>
            </a:r>
            <a:r>
              <a:rPr lang="tr-TR" dirty="0" err="1" smtClean="0"/>
              <a:t>Hudâ</a:t>
            </a:r>
            <a:r>
              <a:rPr lang="tr-TR" dirty="0" smtClean="0"/>
              <a:t>,</a:t>
            </a:r>
          </a:p>
          <a:p>
            <a:r>
              <a:rPr lang="tr-TR" dirty="0" smtClean="0"/>
              <a:t>Etmesin tek vatanımdan beni </a:t>
            </a:r>
            <a:r>
              <a:rPr lang="tr-TR" dirty="0" err="1" smtClean="0"/>
              <a:t>dünyâda</a:t>
            </a:r>
            <a:r>
              <a:rPr lang="tr-TR" dirty="0" smtClean="0"/>
              <a:t> </a:t>
            </a:r>
            <a:r>
              <a:rPr lang="tr-TR" dirty="0" err="1" smtClean="0"/>
              <a:t>cüdâ</a:t>
            </a:r>
            <a:r>
              <a:rPr lang="tr-TR" dirty="0" smtClean="0"/>
              <a:t>.</a:t>
            </a:r>
          </a:p>
          <a:p>
            <a:r>
              <a:rPr lang="tr-TR" dirty="0" smtClean="0"/>
              <a:t> </a:t>
            </a:r>
          </a:p>
          <a:p>
            <a:r>
              <a:rPr lang="tr-TR" dirty="0" err="1" smtClean="0"/>
              <a:t>Rûhumun</a:t>
            </a:r>
            <a:r>
              <a:rPr lang="tr-TR" dirty="0" smtClean="0"/>
              <a:t> senden İlahî, şudur ancak emeli:</a:t>
            </a:r>
          </a:p>
          <a:p>
            <a:r>
              <a:rPr lang="tr-TR" dirty="0" smtClean="0"/>
              <a:t>Değmesin </a:t>
            </a:r>
            <a:r>
              <a:rPr lang="tr-TR" dirty="0" err="1" smtClean="0"/>
              <a:t>ma</a:t>
            </a:r>
            <a:r>
              <a:rPr lang="tr-TR" dirty="0" smtClean="0"/>
              <a:t>' bedimin göğsüne </a:t>
            </a:r>
            <a:r>
              <a:rPr lang="tr-TR" dirty="0" err="1" smtClean="0"/>
              <a:t>nâ</a:t>
            </a:r>
            <a:r>
              <a:rPr lang="tr-TR" dirty="0" smtClean="0"/>
              <a:t>-mahrem eli!</a:t>
            </a:r>
          </a:p>
          <a:p>
            <a:r>
              <a:rPr lang="tr-TR" dirty="0" smtClean="0"/>
              <a:t>Bu ezanlar-ki </a:t>
            </a:r>
            <a:r>
              <a:rPr lang="tr-TR" dirty="0" err="1" smtClean="0"/>
              <a:t>şehâdetleri</a:t>
            </a:r>
            <a:r>
              <a:rPr lang="tr-TR" dirty="0" smtClean="0"/>
              <a:t> dinin temeli-</a:t>
            </a:r>
          </a:p>
          <a:p>
            <a:r>
              <a:rPr lang="tr-TR" dirty="0" smtClean="0"/>
              <a:t>Ebedî yurdumun üstünde benim inlemeli.</a:t>
            </a:r>
          </a:p>
          <a:p>
            <a:r>
              <a:rPr lang="tr-TR" dirty="0" smtClean="0"/>
              <a:t> </a:t>
            </a:r>
          </a:p>
          <a:p>
            <a:r>
              <a:rPr lang="tr-TR" dirty="0" smtClean="0"/>
              <a:t>O zaman </a:t>
            </a:r>
            <a:r>
              <a:rPr lang="tr-TR" dirty="0" err="1" smtClean="0"/>
              <a:t>vecd</a:t>
            </a:r>
            <a:r>
              <a:rPr lang="tr-TR" dirty="0" smtClean="0"/>
              <a:t> ile bin secde eder -varsa- taşım.</a:t>
            </a:r>
          </a:p>
          <a:p>
            <a:r>
              <a:rPr lang="tr-TR" dirty="0" smtClean="0"/>
              <a:t>Her </a:t>
            </a:r>
            <a:r>
              <a:rPr lang="tr-TR" dirty="0" err="1" smtClean="0"/>
              <a:t>cerîhamdan</a:t>
            </a:r>
            <a:r>
              <a:rPr lang="tr-TR" dirty="0" smtClean="0"/>
              <a:t>, İlâhî, boşanıp kanlı yaşım;</a:t>
            </a:r>
          </a:p>
          <a:p>
            <a:r>
              <a:rPr lang="tr-TR" dirty="0" smtClean="0"/>
              <a:t>Fışkırır  </a:t>
            </a:r>
            <a:r>
              <a:rPr lang="tr-TR" dirty="0" err="1" smtClean="0"/>
              <a:t>rûh</a:t>
            </a:r>
            <a:r>
              <a:rPr lang="tr-TR" dirty="0" smtClean="0"/>
              <a:t>-ı </a:t>
            </a:r>
            <a:r>
              <a:rPr lang="tr-TR" dirty="0" err="1" smtClean="0"/>
              <a:t>mücerred</a:t>
            </a:r>
            <a:r>
              <a:rPr lang="tr-TR" dirty="0" smtClean="0"/>
              <a:t> gibi yerden </a:t>
            </a:r>
            <a:r>
              <a:rPr lang="tr-TR" dirty="0" err="1" smtClean="0"/>
              <a:t>na'şım</a:t>
            </a:r>
            <a:r>
              <a:rPr lang="tr-TR" dirty="0" smtClean="0"/>
              <a:t>;</a:t>
            </a:r>
          </a:p>
          <a:p>
            <a:r>
              <a:rPr lang="tr-TR" dirty="0" smtClean="0"/>
              <a:t>O zaman yükselerek arşa değer belki başım!</a:t>
            </a:r>
          </a:p>
          <a:p>
            <a:r>
              <a:rPr lang="tr-TR" dirty="0" smtClean="0"/>
              <a:t> </a:t>
            </a:r>
          </a:p>
          <a:p>
            <a:r>
              <a:rPr lang="tr-TR" dirty="0" smtClean="0"/>
              <a:t>Dalgalan sen de şafaklar gibi ey şanlı hilâl!</a:t>
            </a:r>
          </a:p>
          <a:p>
            <a:r>
              <a:rPr lang="tr-TR" dirty="0" smtClean="0"/>
              <a:t>Olsun artık dökülen kanlarımın hepsi helâl.</a:t>
            </a:r>
          </a:p>
          <a:p>
            <a:r>
              <a:rPr lang="tr-TR" dirty="0" err="1" smtClean="0"/>
              <a:t>Ebediyyen</a:t>
            </a:r>
            <a:r>
              <a:rPr lang="tr-TR" dirty="0" smtClean="0"/>
              <a:t> sana yok, ırkıma yok izmihlâl;</a:t>
            </a:r>
          </a:p>
          <a:p>
            <a:r>
              <a:rPr lang="tr-TR" dirty="0" smtClean="0"/>
              <a:t>Hakkıdır, hür yaşamış, bayrağımın hürriyet,</a:t>
            </a:r>
          </a:p>
          <a:p>
            <a:pPr>
              <a:buNone/>
            </a:pPr>
            <a:r>
              <a:rPr lang="tr-TR" dirty="0" smtClean="0"/>
              <a:t>	Hakkıdır, Hakk'a tapan milletimin istiklâl!</a:t>
            </a:r>
          </a:p>
          <a:p>
            <a:pPr>
              <a:buNone/>
            </a:pPr>
            <a:r>
              <a:rPr lang="tr-TR" dirty="0" smtClean="0"/>
              <a:t> </a:t>
            </a:r>
          </a:p>
          <a:p>
            <a:pPr>
              <a:buNone/>
            </a:pPr>
            <a:r>
              <a:rPr lang="tr-TR" b="1" dirty="0" smtClean="0"/>
              <a:t>	M. Akif ERSOY</a:t>
            </a:r>
            <a:br>
              <a:rPr lang="tr-TR" b="1" dirty="0" smtClean="0"/>
            </a:b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u="sng" dirty="0" smtClean="0"/>
              <a:t>OKUMA YAZMA SEFERBERLİĞİ KAPSAMINDA EĞİTİM VERİLEN KURSİYER SAYILARI:</a:t>
            </a:r>
            <a:r>
              <a:rPr lang="tr-TR" sz="2400" dirty="0" smtClean="0"/>
              <a:t/>
            </a:r>
            <a:br>
              <a:rPr lang="tr-TR" sz="2400" dirty="0" smtClean="0"/>
            </a:br>
            <a:endParaRPr lang="tr-TR" sz="2400" dirty="0"/>
          </a:p>
        </p:txBody>
      </p:sp>
      <p:graphicFrame>
        <p:nvGraphicFramePr>
          <p:cNvPr id="4" name="3 İçerik Yer Tutucusu"/>
          <p:cNvGraphicFramePr>
            <a:graphicFrameLocks noGrp="1"/>
          </p:cNvGraphicFramePr>
          <p:nvPr>
            <p:ph idx="1"/>
          </p:nvPr>
        </p:nvGraphicFramePr>
        <p:xfrm>
          <a:off x="457200" y="1600200"/>
          <a:ext cx="8472516" cy="4114816"/>
        </p:xfrm>
        <a:graphic>
          <a:graphicData uri="http://schemas.openxmlformats.org/drawingml/2006/table">
            <a:tbl>
              <a:tblPr firstRow="1" bandRow="1">
                <a:tableStyleId>{5C22544A-7EE6-4342-B048-85BDC9FD1C3A}</a:tableStyleId>
              </a:tblPr>
              <a:tblGrid>
                <a:gridCol w="1412086"/>
                <a:gridCol w="1412086"/>
                <a:gridCol w="1412086"/>
                <a:gridCol w="1412086"/>
                <a:gridCol w="1412086"/>
                <a:gridCol w="1412086"/>
              </a:tblGrid>
              <a:tr h="1384246">
                <a:tc>
                  <a:txBody>
                    <a:bodyPr/>
                    <a:lstStyle/>
                    <a:p>
                      <a:pPr>
                        <a:spcAft>
                          <a:spcPts val="0"/>
                        </a:spcAft>
                      </a:pPr>
                      <a:endParaRPr lang="tr-TR" sz="1200" dirty="0">
                        <a:latin typeface="Times New Roman"/>
                        <a:ea typeface="Times New Roman"/>
                      </a:endParaRPr>
                    </a:p>
                    <a:p>
                      <a:pPr>
                        <a:spcAft>
                          <a:spcPts val="0"/>
                        </a:spcAft>
                      </a:pPr>
                      <a:endParaRPr lang="tr-TR" sz="1200" b="1" dirty="0" smtClean="0">
                        <a:latin typeface="Arial"/>
                        <a:ea typeface="Times New Roman"/>
                      </a:endParaRPr>
                    </a:p>
                    <a:p>
                      <a:pPr>
                        <a:spcAft>
                          <a:spcPts val="0"/>
                        </a:spcAft>
                      </a:pPr>
                      <a:endParaRPr lang="tr-TR" sz="1200" b="1" dirty="0" smtClean="0">
                        <a:latin typeface="Arial"/>
                        <a:ea typeface="Times New Roman"/>
                      </a:endParaRPr>
                    </a:p>
                    <a:p>
                      <a:pPr>
                        <a:spcAft>
                          <a:spcPts val="0"/>
                        </a:spcAft>
                      </a:pPr>
                      <a:r>
                        <a:rPr lang="tr-TR" sz="1200" b="1" dirty="0" smtClean="0">
                          <a:latin typeface="Arial"/>
                          <a:ea typeface="Times New Roman"/>
                        </a:rPr>
                        <a:t>OKUMA-YAZMA</a:t>
                      </a:r>
                      <a:endParaRPr lang="tr-TR" sz="1200" dirty="0">
                        <a:latin typeface="Times New Roman"/>
                        <a:ea typeface="Times New Roman"/>
                      </a:endParaRPr>
                    </a:p>
                  </a:txBody>
                  <a:tcPr marL="68580" marR="68580" marT="0" marB="0"/>
                </a:tc>
                <a:tc>
                  <a:txBody>
                    <a:bodyPr/>
                    <a:lstStyle/>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Açılan </a:t>
                      </a:r>
                      <a:r>
                        <a:rPr lang="tr-TR" sz="1200" b="1" u="sng" dirty="0">
                          <a:solidFill>
                            <a:srgbClr val="000080"/>
                          </a:solidFill>
                          <a:latin typeface="Arial"/>
                          <a:ea typeface="Times New Roman"/>
                        </a:rPr>
                        <a:t>Kurs Sayısı</a:t>
                      </a:r>
                      <a:endParaRPr lang="tr-TR" sz="1200" dirty="0">
                        <a:latin typeface="Times New Roman"/>
                        <a:ea typeface="Times New Roman"/>
                      </a:endParaRPr>
                    </a:p>
                  </a:txBody>
                  <a:tcPr marL="68580" marR="68580" marT="0" marB="0"/>
                </a:tc>
                <a:tc>
                  <a:txBody>
                    <a:bodyPr/>
                    <a:lstStyle/>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Erkek </a:t>
                      </a:r>
                      <a:r>
                        <a:rPr lang="tr-TR" sz="1200" b="1" u="sng" dirty="0">
                          <a:solidFill>
                            <a:srgbClr val="000080"/>
                          </a:solidFill>
                          <a:latin typeface="Arial"/>
                          <a:ea typeface="Times New Roman"/>
                        </a:rPr>
                        <a:t>Kursiyer</a:t>
                      </a:r>
                      <a:endParaRPr lang="tr-TR" sz="1200" dirty="0">
                        <a:latin typeface="Times New Roman"/>
                        <a:ea typeface="Times New Roman"/>
                      </a:endParaRPr>
                    </a:p>
                  </a:txBody>
                  <a:tcPr marL="68580" marR="68580" marT="0" marB="0"/>
                </a:tc>
                <a:tc>
                  <a:txBody>
                    <a:bodyPr/>
                    <a:lstStyle/>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Kadın </a:t>
                      </a:r>
                      <a:r>
                        <a:rPr lang="tr-TR" sz="1200" b="1" u="sng" dirty="0">
                          <a:solidFill>
                            <a:srgbClr val="000080"/>
                          </a:solidFill>
                          <a:latin typeface="Arial"/>
                          <a:ea typeface="Times New Roman"/>
                        </a:rPr>
                        <a:t>Kursiyer</a:t>
                      </a:r>
                      <a:endParaRPr lang="tr-TR" sz="1200" dirty="0">
                        <a:latin typeface="Times New Roman"/>
                        <a:ea typeface="Times New Roman"/>
                      </a:endParaRPr>
                    </a:p>
                  </a:txBody>
                  <a:tcPr marL="68580" marR="68580" marT="0" marB="0"/>
                </a:tc>
                <a:tc>
                  <a:txBody>
                    <a:bodyPr/>
                    <a:lstStyle/>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Toplam </a:t>
                      </a:r>
                      <a:r>
                        <a:rPr lang="tr-TR" sz="1200" b="1" u="sng" dirty="0">
                          <a:solidFill>
                            <a:srgbClr val="000080"/>
                          </a:solidFill>
                          <a:latin typeface="Arial"/>
                          <a:ea typeface="Times New Roman"/>
                        </a:rPr>
                        <a:t>Kursiyer</a:t>
                      </a:r>
                      <a:endParaRPr lang="tr-TR" sz="1200" dirty="0">
                        <a:latin typeface="Times New Roman"/>
                        <a:ea typeface="Times New Roman"/>
                      </a:endParaRPr>
                    </a:p>
                  </a:txBody>
                  <a:tcPr marL="68580" marR="68580" marT="0" marB="0"/>
                </a:tc>
                <a:tc>
                  <a:txBody>
                    <a:bodyPr/>
                    <a:lstStyle/>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Sertifika </a:t>
                      </a:r>
                      <a:r>
                        <a:rPr lang="tr-TR" sz="1200" b="1" u="sng" dirty="0">
                          <a:solidFill>
                            <a:srgbClr val="000080"/>
                          </a:solidFill>
                          <a:latin typeface="Arial"/>
                          <a:ea typeface="Times New Roman"/>
                        </a:rPr>
                        <a:t>Alan Kursiyer Sayısı</a:t>
                      </a:r>
                      <a:endParaRPr lang="tr-TR" sz="1200" dirty="0">
                        <a:latin typeface="Times New Roman"/>
                        <a:ea typeface="Times New Roman"/>
                      </a:endParaRPr>
                    </a:p>
                  </a:txBody>
                  <a:tcPr marL="68580" marR="68580" marT="0" marB="0"/>
                </a:tc>
              </a:tr>
              <a:tr h="2730570">
                <a:tc>
                  <a:txBody>
                    <a:bodyPr/>
                    <a:lstStyle/>
                    <a:p>
                      <a:pPr>
                        <a:spcAft>
                          <a:spcPts val="0"/>
                        </a:spcAft>
                      </a:pPr>
                      <a:endParaRPr lang="tr-TR" sz="1200" b="1" dirty="0" smtClean="0">
                        <a:latin typeface="Arial"/>
                        <a:ea typeface="Times New Roman"/>
                      </a:endParaRPr>
                    </a:p>
                    <a:p>
                      <a:pPr>
                        <a:spcAft>
                          <a:spcPts val="0"/>
                        </a:spcAft>
                      </a:pPr>
                      <a:endParaRPr lang="tr-TR" sz="1200" b="1" dirty="0" smtClean="0">
                        <a:latin typeface="Arial"/>
                        <a:ea typeface="Times New Roman"/>
                      </a:endParaRPr>
                    </a:p>
                    <a:p>
                      <a:pPr>
                        <a:spcAft>
                          <a:spcPts val="0"/>
                        </a:spcAft>
                      </a:pPr>
                      <a:endParaRPr lang="tr-TR" sz="1200" b="1" dirty="0" smtClean="0">
                        <a:latin typeface="Arial"/>
                        <a:ea typeface="Times New Roman"/>
                      </a:endParaRPr>
                    </a:p>
                    <a:p>
                      <a:pPr>
                        <a:spcAft>
                          <a:spcPts val="0"/>
                        </a:spcAft>
                      </a:pPr>
                      <a:r>
                        <a:rPr lang="tr-TR" sz="1200" b="1" dirty="0" smtClean="0">
                          <a:latin typeface="Arial"/>
                          <a:ea typeface="Times New Roman"/>
                        </a:rPr>
                        <a:t>05/02/2018-31/09/2021 </a:t>
                      </a:r>
                      <a:r>
                        <a:rPr lang="tr-TR" sz="1200" b="1" dirty="0">
                          <a:latin typeface="Arial"/>
                          <a:ea typeface="Times New Roman"/>
                        </a:rPr>
                        <a:t>TARİHLERİ ARASI</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a:latin typeface="Times New Roman"/>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254</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a:latin typeface="Times New Roman"/>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226</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a:latin typeface="Times New Roman"/>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1206</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a:latin typeface="Times New Roman"/>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1432</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a:latin typeface="Times New Roman"/>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endParaRPr lang="tr-TR" sz="1200" b="1" u="sng" dirty="0" smtClean="0">
                        <a:solidFill>
                          <a:srgbClr val="000080"/>
                        </a:solidFill>
                        <a:latin typeface="Arial"/>
                        <a:ea typeface="Times New Roman"/>
                      </a:endParaRPr>
                    </a:p>
                    <a:p>
                      <a:pPr algn="ctr">
                        <a:spcAft>
                          <a:spcPts val="0"/>
                        </a:spcAft>
                      </a:pPr>
                      <a:r>
                        <a:rPr lang="tr-TR" sz="1200" b="1" u="sng" dirty="0" smtClean="0">
                          <a:solidFill>
                            <a:srgbClr val="000080"/>
                          </a:solidFill>
                          <a:latin typeface="Arial"/>
                          <a:ea typeface="Times New Roman"/>
                        </a:rPr>
                        <a:t>702</a:t>
                      </a:r>
                      <a:endParaRPr lang="tr-TR" sz="1200" dirty="0">
                        <a:latin typeface="Times New Roman"/>
                        <a:ea typeface="Times New Roman"/>
                      </a:endParaRPr>
                    </a:p>
                  </a:txBody>
                  <a:tcPr marL="68580" marR="68580" marT="0" marB="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200" dirty="0" smtClean="0"/>
              <a:t/>
            </a:r>
            <a:br>
              <a:rPr lang="tr-TR" sz="2200" dirty="0" smtClean="0"/>
            </a:br>
            <a:r>
              <a:rPr lang="tr-TR" sz="2200" dirty="0" smtClean="0"/>
              <a:t>2021/2022 </a:t>
            </a:r>
            <a:r>
              <a:rPr lang="tr-TR" sz="2200" dirty="0" smtClean="0"/>
              <a:t>EĞİTİM-ÖĞRETİM YILI AÇIK ÖĞRETİM OKULLARI ÖĞRENCİ SAYILARI</a:t>
            </a:r>
            <a:r>
              <a:rPr lang="tr-TR" dirty="0" smtClean="0"/>
              <a:t/>
            </a:r>
            <a:br>
              <a:rPr lang="tr-TR" dirty="0" smtClean="0"/>
            </a:br>
            <a:endParaRPr lang="tr-TR" dirty="0"/>
          </a:p>
        </p:txBody>
      </p:sp>
      <p:graphicFrame>
        <p:nvGraphicFramePr>
          <p:cNvPr id="4" name="3 İçerik Yer Tutucusu"/>
          <p:cNvGraphicFramePr>
            <a:graphicFrameLocks noGrp="1"/>
          </p:cNvGraphicFramePr>
          <p:nvPr>
            <p:ph idx="1"/>
          </p:nvPr>
        </p:nvGraphicFramePr>
        <p:xfrm>
          <a:off x="500034" y="1214422"/>
          <a:ext cx="8229600" cy="14833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tr-TR" dirty="0" smtClean="0"/>
                        <a:t>LİSE</a:t>
                      </a:r>
                      <a:endParaRPr lang="tr-TR" dirty="0"/>
                    </a:p>
                  </a:txBody>
                  <a:tcPr/>
                </a:tc>
                <a:tc hMerge="1">
                  <a:txBody>
                    <a:bodyPr/>
                    <a:lstStyle/>
                    <a:p>
                      <a:endParaRPr lang="tr-TR" dirty="0"/>
                    </a:p>
                  </a:txBody>
                  <a:tcPr/>
                </a:tc>
              </a:tr>
              <a:tr h="370840">
                <a:tc>
                  <a:txBody>
                    <a:bodyPr/>
                    <a:lstStyle/>
                    <a:p>
                      <a:pPr algn="ctr">
                        <a:spcAft>
                          <a:spcPts val="0"/>
                        </a:spcAft>
                      </a:pPr>
                      <a:r>
                        <a:rPr lang="tr-TR" sz="1200" dirty="0">
                          <a:latin typeface="Arial"/>
                          <a:ea typeface="Times New Roman"/>
                        </a:rPr>
                        <a:t>AKTİF</a:t>
                      </a:r>
                      <a:endParaRPr lang="tr-TR" sz="1200" dirty="0">
                        <a:latin typeface="Times New Roman"/>
                        <a:ea typeface="Times New Roman"/>
                      </a:endParaRPr>
                    </a:p>
                  </a:txBody>
                  <a:tcPr marL="68580" marR="68580" marT="0" marB="0"/>
                </a:tc>
                <a:tc>
                  <a:txBody>
                    <a:bodyPr/>
                    <a:lstStyle/>
                    <a:p>
                      <a:pPr algn="ctr">
                        <a:spcAft>
                          <a:spcPts val="0"/>
                        </a:spcAft>
                      </a:pPr>
                      <a:r>
                        <a:rPr lang="tr-TR" sz="1200">
                          <a:latin typeface="Arial"/>
                          <a:ea typeface="Times New Roman"/>
                        </a:rPr>
                        <a:t>236</a:t>
                      </a:r>
                      <a:endParaRPr lang="tr-TR" sz="1200">
                        <a:latin typeface="Times New Roman"/>
                        <a:ea typeface="Times New Roman"/>
                      </a:endParaRPr>
                    </a:p>
                  </a:txBody>
                  <a:tcPr marL="68580" marR="68580" marT="0" marB="0"/>
                </a:tc>
              </a:tr>
              <a:tr h="370840">
                <a:tc>
                  <a:txBody>
                    <a:bodyPr/>
                    <a:lstStyle/>
                    <a:p>
                      <a:pPr algn="ctr">
                        <a:spcAft>
                          <a:spcPts val="0"/>
                        </a:spcAft>
                      </a:pPr>
                      <a:r>
                        <a:rPr lang="tr-TR" sz="1200">
                          <a:latin typeface="Arial"/>
                          <a:ea typeface="Times New Roman"/>
                        </a:rPr>
                        <a:t>DONUK</a:t>
                      </a:r>
                      <a:endParaRPr lang="tr-TR" sz="1200">
                        <a:latin typeface="Times New Roman"/>
                        <a:ea typeface="Times New Roman"/>
                      </a:endParaRPr>
                    </a:p>
                  </a:txBody>
                  <a:tcPr marL="68580" marR="68580" marT="0" marB="0"/>
                </a:tc>
                <a:tc>
                  <a:txBody>
                    <a:bodyPr/>
                    <a:lstStyle/>
                    <a:p>
                      <a:pPr algn="ctr">
                        <a:spcAft>
                          <a:spcPts val="0"/>
                        </a:spcAft>
                      </a:pPr>
                      <a:r>
                        <a:rPr lang="tr-TR" sz="1200">
                          <a:latin typeface="Arial"/>
                          <a:ea typeface="Times New Roman"/>
                        </a:rPr>
                        <a:t>581</a:t>
                      </a:r>
                      <a:endParaRPr lang="tr-TR" sz="1200">
                        <a:latin typeface="Times New Roman"/>
                        <a:ea typeface="Times New Roman"/>
                      </a:endParaRPr>
                    </a:p>
                  </a:txBody>
                  <a:tcPr marL="68580" marR="68580" marT="0" marB="0"/>
                </a:tc>
              </a:tr>
              <a:tr h="370840">
                <a:tc>
                  <a:txBody>
                    <a:bodyPr/>
                    <a:lstStyle/>
                    <a:p>
                      <a:pPr algn="ctr">
                        <a:spcAft>
                          <a:spcPts val="0"/>
                        </a:spcAft>
                      </a:pPr>
                      <a:r>
                        <a:rPr lang="tr-TR" sz="1200" b="1" dirty="0">
                          <a:latin typeface="Arial"/>
                          <a:ea typeface="Times New Roman"/>
                        </a:rPr>
                        <a:t>TOPLAM</a:t>
                      </a:r>
                      <a:endParaRPr lang="tr-TR" sz="1200" dirty="0">
                        <a:latin typeface="Times New Roman"/>
                        <a:ea typeface="Times New Roman"/>
                      </a:endParaRPr>
                    </a:p>
                  </a:txBody>
                  <a:tcPr marL="68580" marR="68580" marT="0" marB="0"/>
                </a:tc>
                <a:tc>
                  <a:txBody>
                    <a:bodyPr/>
                    <a:lstStyle/>
                    <a:p>
                      <a:pPr algn="ctr">
                        <a:spcAft>
                          <a:spcPts val="0"/>
                        </a:spcAft>
                      </a:pPr>
                      <a:r>
                        <a:rPr lang="tr-TR" sz="1200" b="1" dirty="0">
                          <a:latin typeface="Arial"/>
                          <a:ea typeface="Times New Roman"/>
                        </a:rPr>
                        <a:t>817</a:t>
                      </a:r>
                      <a:endParaRPr lang="tr-TR" sz="1200" dirty="0">
                        <a:latin typeface="Times New Roman"/>
                        <a:ea typeface="Times New Roman"/>
                      </a:endParaRPr>
                    </a:p>
                  </a:txBody>
                  <a:tcPr marL="68580" marR="68580" marT="0" marB="0"/>
                </a:tc>
              </a:tr>
            </a:tbl>
          </a:graphicData>
        </a:graphic>
      </p:graphicFrame>
      <p:graphicFrame>
        <p:nvGraphicFramePr>
          <p:cNvPr id="5" name="3 İçerik Yer Tutucusu"/>
          <p:cNvGraphicFramePr>
            <a:graphicFrameLocks/>
          </p:cNvGraphicFramePr>
          <p:nvPr/>
        </p:nvGraphicFramePr>
        <p:xfrm>
          <a:off x="571472" y="3071810"/>
          <a:ext cx="8229600" cy="1478280"/>
        </p:xfrm>
        <a:graphic>
          <a:graphicData uri="http://schemas.openxmlformats.org/drawingml/2006/table">
            <a:tbl>
              <a:tblPr firstRow="1" bandRow="1">
                <a:tableStyleId>{5C22544A-7EE6-4342-B048-85BDC9FD1C3A}</a:tableStyleId>
              </a:tblPr>
              <a:tblGrid>
                <a:gridCol w="4114800"/>
                <a:gridCol w="4114800"/>
              </a:tblGrid>
              <a:tr h="194638">
                <a:tc gridSpan="2">
                  <a:txBody>
                    <a:bodyPr/>
                    <a:lstStyle/>
                    <a:p>
                      <a:pPr algn="ctr"/>
                      <a:r>
                        <a:rPr lang="tr-TR" dirty="0" smtClean="0"/>
                        <a:t>ORTAKUL</a:t>
                      </a:r>
                      <a:endParaRPr lang="tr-TR" dirty="0"/>
                    </a:p>
                  </a:txBody>
                  <a:tcPr/>
                </a:tc>
                <a:tc hMerge="1">
                  <a:txBody>
                    <a:bodyPr/>
                    <a:lstStyle/>
                    <a:p>
                      <a:endParaRPr lang="tr-TR" dirty="0"/>
                    </a:p>
                  </a:txBody>
                  <a:tcPr/>
                </a:tc>
              </a:tr>
              <a:tr h="370840">
                <a:tc>
                  <a:txBody>
                    <a:bodyPr/>
                    <a:lstStyle/>
                    <a:p>
                      <a:pPr algn="ctr">
                        <a:spcAft>
                          <a:spcPts val="0"/>
                        </a:spcAft>
                      </a:pPr>
                      <a:r>
                        <a:rPr lang="tr-TR" sz="1200">
                          <a:latin typeface="Arial"/>
                          <a:ea typeface="Times New Roman"/>
                        </a:rPr>
                        <a:t>AKTİF</a:t>
                      </a:r>
                      <a:endParaRPr lang="tr-TR" sz="1200">
                        <a:latin typeface="Times New Roman"/>
                        <a:ea typeface="Times New Roman"/>
                      </a:endParaRPr>
                    </a:p>
                  </a:txBody>
                  <a:tcPr marL="68580" marR="68580" marT="0" marB="0"/>
                </a:tc>
                <a:tc>
                  <a:txBody>
                    <a:bodyPr/>
                    <a:lstStyle/>
                    <a:p>
                      <a:pPr algn="ctr">
                        <a:spcAft>
                          <a:spcPts val="0"/>
                        </a:spcAft>
                      </a:pPr>
                      <a:r>
                        <a:rPr lang="tr-TR" sz="1200">
                          <a:latin typeface="Arial"/>
                          <a:ea typeface="Times New Roman"/>
                        </a:rPr>
                        <a:t>  29</a:t>
                      </a:r>
                      <a:endParaRPr lang="tr-TR" sz="1200">
                        <a:latin typeface="Times New Roman"/>
                        <a:ea typeface="Times New Roman"/>
                      </a:endParaRPr>
                    </a:p>
                  </a:txBody>
                  <a:tcPr marL="68580" marR="68580" marT="0" marB="0"/>
                </a:tc>
              </a:tr>
              <a:tr h="370840">
                <a:tc>
                  <a:txBody>
                    <a:bodyPr/>
                    <a:lstStyle/>
                    <a:p>
                      <a:pPr algn="ctr">
                        <a:spcAft>
                          <a:spcPts val="0"/>
                        </a:spcAft>
                      </a:pPr>
                      <a:r>
                        <a:rPr lang="tr-TR" sz="1200">
                          <a:latin typeface="Arial"/>
                          <a:ea typeface="Times New Roman"/>
                        </a:rPr>
                        <a:t>DONUK</a:t>
                      </a:r>
                      <a:endParaRPr lang="tr-TR" sz="1200">
                        <a:latin typeface="Times New Roman"/>
                        <a:ea typeface="Times New Roman"/>
                      </a:endParaRPr>
                    </a:p>
                  </a:txBody>
                  <a:tcPr marL="68580" marR="68580" marT="0" marB="0"/>
                </a:tc>
                <a:tc>
                  <a:txBody>
                    <a:bodyPr/>
                    <a:lstStyle/>
                    <a:p>
                      <a:pPr algn="ctr">
                        <a:spcAft>
                          <a:spcPts val="0"/>
                        </a:spcAft>
                      </a:pPr>
                      <a:r>
                        <a:rPr lang="tr-TR" sz="1200">
                          <a:latin typeface="Arial"/>
                          <a:ea typeface="Times New Roman"/>
                        </a:rPr>
                        <a:t>167</a:t>
                      </a:r>
                      <a:endParaRPr lang="tr-TR" sz="1200">
                        <a:latin typeface="Times New Roman"/>
                        <a:ea typeface="Times New Roman"/>
                      </a:endParaRPr>
                    </a:p>
                  </a:txBody>
                  <a:tcPr marL="68580" marR="68580" marT="0" marB="0"/>
                </a:tc>
              </a:tr>
              <a:tr h="370840">
                <a:tc>
                  <a:txBody>
                    <a:bodyPr/>
                    <a:lstStyle/>
                    <a:p>
                      <a:pPr algn="ctr">
                        <a:spcAft>
                          <a:spcPts val="0"/>
                        </a:spcAft>
                      </a:pPr>
                      <a:r>
                        <a:rPr lang="tr-TR" sz="1200">
                          <a:latin typeface="Arial"/>
                          <a:ea typeface="Times New Roman"/>
                        </a:rPr>
                        <a:t>MEZUN</a:t>
                      </a:r>
                      <a:endParaRPr lang="tr-TR" sz="1200">
                        <a:latin typeface="Times New Roman"/>
                        <a:ea typeface="Times New Roman"/>
                      </a:endParaRPr>
                    </a:p>
                  </a:txBody>
                  <a:tcPr marL="68580" marR="68580" marT="0" marB="0"/>
                </a:tc>
                <a:tc>
                  <a:txBody>
                    <a:bodyPr/>
                    <a:lstStyle/>
                    <a:p>
                      <a:pPr algn="ctr">
                        <a:spcAft>
                          <a:spcPts val="0"/>
                        </a:spcAft>
                      </a:pPr>
                      <a:r>
                        <a:rPr lang="tr-TR" sz="1200" dirty="0">
                          <a:latin typeface="Arial"/>
                          <a:ea typeface="Times New Roman"/>
                        </a:rPr>
                        <a:t>296</a:t>
                      </a:r>
                      <a:endParaRPr lang="tr-TR" sz="1200" dirty="0">
                        <a:latin typeface="Times New Roman"/>
                        <a:ea typeface="Times New Roman"/>
                      </a:endParaRPr>
                    </a:p>
                  </a:txBody>
                  <a:tcPr marL="68580" marR="68580" marT="0" marB="0"/>
                </a:tc>
              </a:tr>
            </a:tbl>
          </a:graphicData>
        </a:graphic>
      </p:graphicFrame>
      <p:graphicFrame>
        <p:nvGraphicFramePr>
          <p:cNvPr id="6" name="3 İçerik Yer Tutucusu"/>
          <p:cNvGraphicFramePr>
            <a:graphicFrameLocks/>
          </p:cNvGraphicFramePr>
          <p:nvPr/>
        </p:nvGraphicFramePr>
        <p:xfrm>
          <a:off x="571472" y="4786322"/>
          <a:ext cx="8229600" cy="1478280"/>
        </p:xfrm>
        <a:graphic>
          <a:graphicData uri="http://schemas.openxmlformats.org/drawingml/2006/table">
            <a:tbl>
              <a:tblPr firstRow="1" bandRow="1">
                <a:tableStyleId>{5C22544A-7EE6-4342-B048-85BDC9FD1C3A}</a:tableStyleId>
              </a:tblPr>
              <a:tblGrid>
                <a:gridCol w="4114800"/>
                <a:gridCol w="4114800"/>
              </a:tblGrid>
              <a:tr h="194638">
                <a:tc gridSpan="2">
                  <a:txBody>
                    <a:bodyPr/>
                    <a:lstStyle/>
                    <a:p>
                      <a:pPr algn="ctr"/>
                      <a:r>
                        <a:rPr lang="tr-TR" dirty="0" smtClean="0"/>
                        <a:t>DYK (DESTEKLEME YETİŞTİRME KURSLARI)</a:t>
                      </a:r>
                      <a:endParaRPr lang="tr-TR" dirty="0"/>
                    </a:p>
                  </a:txBody>
                  <a:tcPr/>
                </a:tc>
                <a:tc hMerge="1">
                  <a:txBody>
                    <a:bodyPr/>
                    <a:lstStyle/>
                    <a:p>
                      <a:endParaRPr lang="tr-TR" dirty="0"/>
                    </a:p>
                  </a:txBody>
                  <a:tcPr/>
                </a:tc>
              </a:tr>
              <a:tr h="1112520">
                <a:tc>
                  <a:txBody>
                    <a:bodyPr/>
                    <a:lstStyle/>
                    <a:p>
                      <a:r>
                        <a:rPr kumimoji="0" lang="tr-TR" sz="1800" b="1" kern="1200" dirty="0" smtClean="0">
                          <a:solidFill>
                            <a:schemeClr val="dk1"/>
                          </a:solidFill>
                          <a:latin typeface="+mn-lt"/>
                          <a:ea typeface="+mn-ea"/>
                          <a:cs typeface="+mn-cs"/>
                        </a:rPr>
                        <a:t>Matematik(Geometri)</a:t>
                      </a:r>
                      <a:endParaRPr kumimoji="0" lang="tr-TR" sz="1800" kern="1200" dirty="0" smtClean="0">
                        <a:solidFill>
                          <a:schemeClr val="dk1"/>
                        </a:solidFill>
                        <a:latin typeface="+mn-lt"/>
                        <a:ea typeface="+mn-ea"/>
                        <a:cs typeface="+mn-cs"/>
                      </a:endParaRPr>
                    </a:p>
                    <a:p>
                      <a:r>
                        <a:rPr kumimoji="0" lang="tr-TR" sz="1800" b="1" kern="1200" dirty="0" smtClean="0">
                          <a:solidFill>
                            <a:schemeClr val="dk1"/>
                          </a:solidFill>
                          <a:latin typeface="+mn-lt"/>
                          <a:ea typeface="+mn-ea"/>
                          <a:cs typeface="+mn-cs"/>
                        </a:rPr>
                        <a:t>Coğrafya</a:t>
                      </a:r>
                      <a:endParaRPr kumimoji="0" lang="tr-TR" sz="1800" kern="1200" dirty="0" smtClean="0">
                        <a:solidFill>
                          <a:schemeClr val="dk1"/>
                        </a:solidFill>
                        <a:latin typeface="+mn-lt"/>
                        <a:ea typeface="+mn-ea"/>
                        <a:cs typeface="+mn-cs"/>
                      </a:endParaRPr>
                    </a:p>
                    <a:p>
                      <a:r>
                        <a:rPr kumimoji="0" lang="tr-TR" sz="1800" b="1" kern="1200" dirty="0" smtClean="0">
                          <a:solidFill>
                            <a:schemeClr val="dk1"/>
                          </a:solidFill>
                          <a:latin typeface="+mn-lt"/>
                          <a:ea typeface="+mn-ea"/>
                          <a:cs typeface="+mn-cs"/>
                        </a:rPr>
                        <a:t>Tarih</a:t>
                      </a:r>
                      <a:endParaRPr kumimoji="0" lang="tr-TR" sz="1800" kern="1200" dirty="0" smtClean="0">
                        <a:solidFill>
                          <a:schemeClr val="dk1"/>
                        </a:solidFill>
                        <a:latin typeface="+mn-lt"/>
                        <a:ea typeface="+mn-ea"/>
                        <a:cs typeface="+mn-cs"/>
                      </a:endParaRPr>
                    </a:p>
                    <a:p>
                      <a:r>
                        <a:rPr kumimoji="0" lang="tr-TR" sz="1800" b="1" kern="1200" dirty="0" smtClean="0">
                          <a:solidFill>
                            <a:schemeClr val="dk1"/>
                          </a:solidFill>
                          <a:latin typeface="+mn-lt"/>
                          <a:ea typeface="+mn-ea"/>
                          <a:cs typeface="+mn-cs"/>
                        </a:rPr>
                        <a:t>Türk Dili ve Edebiyatı</a:t>
                      </a:r>
                      <a:endParaRPr lang="tr-TR" sz="1200" dirty="0">
                        <a:latin typeface="Times New Roman"/>
                        <a:ea typeface="Times New Roman"/>
                      </a:endParaRPr>
                    </a:p>
                  </a:txBody>
                  <a:tcPr marL="68580" marR="68580" marT="0" marB="0"/>
                </a:tc>
                <a:tc>
                  <a:txBody>
                    <a:bodyPr/>
                    <a:lstStyle/>
                    <a:p>
                      <a:pPr algn="ctr">
                        <a:spcAft>
                          <a:spcPts val="0"/>
                        </a:spcAft>
                      </a:pPr>
                      <a:endParaRPr lang="tr-TR" sz="1200" dirty="0" smtClean="0">
                        <a:latin typeface="Arial"/>
                        <a:ea typeface="Times New Roman"/>
                      </a:endParaRPr>
                    </a:p>
                    <a:p>
                      <a:pPr algn="ctr">
                        <a:spcAft>
                          <a:spcPts val="0"/>
                        </a:spcAft>
                      </a:pPr>
                      <a:endParaRPr lang="tr-TR" sz="1200" dirty="0" smtClean="0">
                        <a:latin typeface="Arial"/>
                        <a:ea typeface="Times New Roman"/>
                      </a:endParaRPr>
                    </a:p>
                    <a:p>
                      <a:pPr algn="ctr">
                        <a:spcAft>
                          <a:spcPts val="0"/>
                        </a:spcAft>
                      </a:pPr>
                      <a:endParaRPr lang="tr-TR" sz="1200" dirty="0" smtClean="0">
                        <a:latin typeface="Arial"/>
                        <a:ea typeface="Times New Roman"/>
                      </a:endParaRPr>
                    </a:p>
                    <a:p>
                      <a:pPr algn="ctr">
                        <a:spcAft>
                          <a:spcPts val="0"/>
                        </a:spcAft>
                      </a:pPr>
                      <a:r>
                        <a:rPr lang="tr-TR" sz="1200" dirty="0" smtClean="0">
                          <a:latin typeface="Arial"/>
                          <a:ea typeface="Times New Roman"/>
                        </a:rPr>
                        <a:t>22</a:t>
                      </a:r>
                      <a:endParaRPr lang="tr-TR" sz="1200" dirty="0">
                        <a:latin typeface="Times New Roman"/>
                        <a:ea typeface="Times New Roman"/>
                      </a:endParaRPr>
                    </a:p>
                  </a:txBody>
                  <a:tcPr marL="68580" marR="68580" marT="0" marB="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4286280"/>
          </a:xfrm>
        </p:spPr>
        <p:txBody>
          <a:bodyPr/>
          <a:lstStyle/>
          <a:p>
            <a:pPr algn="ctr">
              <a:buNone/>
            </a:pPr>
            <a:r>
              <a:rPr lang="tr-TR" b="1" u="sng" dirty="0" smtClean="0">
                <a:solidFill>
                  <a:srgbClr val="FFFF00"/>
                </a:solidFill>
              </a:rPr>
              <a:t>WEB </a:t>
            </a:r>
            <a:r>
              <a:rPr lang="tr-TR" b="1" u="sng" dirty="0" smtClean="0">
                <a:solidFill>
                  <a:srgbClr val="FFFF00"/>
                </a:solidFill>
              </a:rPr>
              <a:t>SİTESİ VE GMAİL ADRESLERİ</a:t>
            </a:r>
            <a:endParaRPr lang="tr-TR" dirty="0" smtClean="0">
              <a:solidFill>
                <a:srgbClr val="FFFF00"/>
              </a:solidFill>
            </a:endParaRPr>
          </a:p>
          <a:p>
            <a:r>
              <a:rPr lang="tr-TR" u="sng" dirty="0" smtClean="0">
                <a:hlinkClick r:id="rId2"/>
              </a:rPr>
              <a:t>http://mebk12.</a:t>
            </a:r>
            <a:r>
              <a:rPr lang="tr-TR" u="sng" dirty="0" err="1" smtClean="0">
                <a:hlinkClick r:id="rId2"/>
              </a:rPr>
              <a:t>meb</a:t>
            </a:r>
            <a:r>
              <a:rPr lang="tr-TR" u="sng" dirty="0" smtClean="0">
                <a:hlinkClick r:id="rId2"/>
              </a:rPr>
              <a:t>.gov.tr.com</a:t>
            </a:r>
            <a:r>
              <a:rPr lang="tr-TR" dirty="0" smtClean="0"/>
              <a:t> ve </a:t>
            </a:r>
            <a:r>
              <a:rPr lang="tr-TR" dirty="0" smtClean="0">
                <a:solidFill>
                  <a:srgbClr val="002060"/>
                </a:solidFill>
              </a:rPr>
              <a:t>http://diyadinhalkegitimmerkezi.meb.k12.tr </a:t>
            </a:r>
            <a:r>
              <a:rPr lang="tr-TR" dirty="0" smtClean="0"/>
              <a:t>isimli web sitelerinden kurumumuzun faaliyetleri, kurs bilgileri, her türlü ilan ve duyurular sürekli güncellenerek yayınlanmaktadır.</a:t>
            </a:r>
          </a:p>
          <a:p>
            <a:pPr>
              <a:buNone/>
            </a:pPr>
            <a:r>
              <a:rPr lang="tr-TR" dirty="0" err="1" smtClean="0"/>
              <a:t>Gmail</a:t>
            </a:r>
            <a:r>
              <a:rPr lang="tr-TR" dirty="0" smtClean="0"/>
              <a:t>: h.egitim04@</a:t>
            </a:r>
            <a:r>
              <a:rPr lang="tr-TR" dirty="0" err="1" smtClean="0"/>
              <a:t>gmail</a:t>
            </a:r>
            <a:r>
              <a:rPr lang="tr-TR" smtClean="0"/>
              <a:t>.com</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420888"/>
            <a:ext cx="8229600" cy="1143000"/>
          </a:xfrm>
        </p:spPr>
        <p:txBody>
          <a:bodyPr>
            <a:noAutofit/>
          </a:bodyPr>
          <a:lstStyle/>
          <a:p>
            <a:r>
              <a:rPr lang="tr-TR" sz="6000" u="sng" dirty="0" smtClean="0"/>
              <a:t>KURSLARIMIZDAN BAZI  GÖRÜNTÜLER</a:t>
            </a:r>
            <a:endParaRPr lang="tr-TR"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HALI KURSU</a:t>
            </a:r>
            <a:endParaRPr lang="tr-TR" dirty="0"/>
          </a:p>
        </p:txBody>
      </p:sp>
      <p:pic>
        <p:nvPicPr>
          <p:cNvPr id="4" name="3 İçerik Yer Tutucusu" descr="IMG_20170118_102258"/>
          <p:cNvPicPr>
            <a:picLocks noGrp="1"/>
          </p:cNvPicPr>
          <p:nvPr>
            <p:ph idx="1"/>
          </p:nvPr>
        </p:nvPicPr>
        <p:blipFill>
          <a:blip r:embed="rId2" cstate="print"/>
          <a:srcRect/>
          <a:stretch>
            <a:fillRect/>
          </a:stretch>
        </p:blipFill>
        <p:spPr bwMode="auto">
          <a:xfrm>
            <a:off x="539552" y="1268760"/>
            <a:ext cx="3600400" cy="3024336"/>
          </a:xfrm>
          <a:prstGeom prst="rect">
            <a:avLst/>
          </a:prstGeom>
          <a:noFill/>
          <a:ln w="9525">
            <a:noFill/>
            <a:miter lim="800000"/>
            <a:headEnd/>
            <a:tailEnd/>
          </a:ln>
        </p:spPr>
      </p:pic>
      <p:pic>
        <p:nvPicPr>
          <p:cNvPr id="5" name="4 Resim" descr="C:\Users\HEM\Desktop\IMG_20170118_102305.jpg"/>
          <p:cNvPicPr/>
          <p:nvPr/>
        </p:nvPicPr>
        <p:blipFill>
          <a:blip r:embed="rId3" cstate="print"/>
          <a:srcRect/>
          <a:stretch>
            <a:fillRect/>
          </a:stretch>
        </p:blipFill>
        <p:spPr bwMode="auto">
          <a:xfrm>
            <a:off x="1835696" y="4437112"/>
            <a:ext cx="5328592" cy="2088232"/>
          </a:xfrm>
          <a:prstGeom prst="rect">
            <a:avLst/>
          </a:prstGeom>
          <a:noFill/>
          <a:ln w="9525">
            <a:noFill/>
            <a:miter lim="800000"/>
            <a:headEnd/>
            <a:tailEnd/>
          </a:ln>
        </p:spPr>
      </p:pic>
      <p:pic>
        <p:nvPicPr>
          <p:cNvPr id="6" name="5 Resim" descr="C:\Users\HEM\Desktop\IMG_20170118_102312.jpg"/>
          <p:cNvPicPr/>
          <p:nvPr/>
        </p:nvPicPr>
        <p:blipFill>
          <a:blip r:embed="rId4" cstate="print"/>
          <a:srcRect/>
          <a:stretch>
            <a:fillRect/>
          </a:stretch>
        </p:blipFill>
        <p:spPr bwMode="auto">
          <a:xfrm>
            <a:off x="5004048" y="1268760"/>
            <a:ext cx="374441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HEM\Desktop\22132658_20151023_103225.jpg"/>
          <p:cNvPicPr>
            <a:picLocks noGrp="1"/>
          </p:cNvPicPr>
          <p:nvPr>
            <p:ph idx="1"/>
          </p:nvPr>
        </p:nvPicPr>
        <p:blipFill>
          <a:blip r:embed="rId2" cstate="print"/>
          <a:srcRect/>
          <a:stretch>
            <a:fillRect/>
          </a:stretch>
        </p:blipFill>
        <p:spPr bwMode="auto">
          <a:xfrm>
            <a:off x="251520" y="188640"/>
            <a:ext cx="3420888" cy="2763688"/>
          </a:xfrm>
          <a:prstGeom prst="rect">
            <a:avLst/>
          </a:prstGeom>
          <a:noFill/>
          <a:ln w="9525">
            <a:noFill/>
            <a:miter lim="800000"/>
            <a:headEnd/>
            <a:tailEnd/>
          </a:ln>
        </p:spPr>
      </p:pic>
      <p:pic>
        <p:nvPicPr>
          <p:cNvPr id="5" name="4 Resim" descr="C:\Users\HEM\Desktop\22132654_20151023_102117.jpg"/>
          <p:cNvPicPr/>
          <p:nvPr/>
        </p:nvPicPr>
        <p:blipFill>
          <a:blip r:embed="rId3" cstate="print"/>
          <a:srcRect/>
          <a:stretch>
            <a:fillRect/>
          </a:stretch>
        </p:blipFill>
        <p:spPr bwMode="auto">
          <a:xfrm>
            <a:off x="2771800" y="2564904"/>
            <a:ext cx="3168352" cy="3888432"/>
          </a:xfrm>
          <a:prstGeom prst="rect">
            <a:avLst/>
          </a:prstGeom>
          <a:noFill/>
          <a:ln w="9525">
            <a:noFill/>
            <a:miter lim="800000"/>
            <a:headEnd/>
            <a:tailEnd/>
          </a:ln>
        </p:spPr>
      </p:pic>
      <p:pic>
        <p:nvPicPr>
          <p:cNvPr id="6" name="5 Resim" descr="C:\Users\HEM\Desktop\22132656_20151023_102145.jpg"/>
          <p:cNvPicPr/>
          <p:nvPr/>
        </p:nvPicPr>
        <p:blipFill>
          <a:blip r:embed="rId4" cstate="print"/>
          <a:srcRect/>
          <a:stretch>
            <a:fillRect/>
          </a:stretch>
        </p:blipFill>
        <p:spPr bwMode="auto">
          <a:xfrm>
            <a:off x="5364088" y="836712"/>
            <a:ext cx="2592288" cy="2305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EL NAKIŞLARI/GİYSİ TADİLATÇISI</a:t>
            </a:r>
            <a:endParaRPr lang="tr-TR" dirty="0"/>
          </a:p>
        </p:txBody>
      </p:sp>
      <p:pic>
        <p:nvPicPr>
          <p:cNvPr id="4" name="3 İçerik Yer Tutucusu" descr="C:\Users\HEM\Desktop\22123415_img20160128wa0085.jpg"/>
          <p:cNvPicPr>
            <a:picLocks noGrp="1"/>
          </p:cNvPicPr>
          <p:nvPr>
            <p:ph idx="1"/>
          </p:nvPr>
        </p:nvPicPr>
        <p:blipFill>
          <a:blip r:embed="rId2" cstate="print"/>
          <a:srcRect/>
          <a:stretch>
            <a:fillRect/>
          </a:stretch>
        </p:blipFill>
        <p:spPr bwMode="auto">
          <a:xfrm>
            <a:off x="251520" y="1124744"/>
            <a:ext cx="2880320" cy="2880320"/>
          </a:xfrm>
          <a:prstGeom prst="rect">
            <a:avLst/>
          </a:prstGeom>
          <a:noFill/>
          <a:ln w="9525">
            <a:noFill/>
            <a:miter lim="800000"/>
            <a:headEnd/>
            <a:tailEnd/>
          </a:ln>
        </p:spPr>
      </p:pic>
      <p:pic>
        <p:nvPicPr>
          <p:cNvPr id="5" name="4 Resim" descr="C:\Users\HEM\Desktop\IMG_20161220_102221.jpg"/>
          <p:cNvPicPr/>
          <p:nvPr/>
        </p:nvPicPr>
        <p:blipFill>
          <a:blip r:embed="rId3" cstate="print"/>
          <a:srcRect/>
          <a:stretch>
            <a:fillRect/>
          </a:stretch>
        </p:blipFill>
        <p:spPr bwMode="auto">
          <a:xfrm>
            <a:off x="2483768" y="3789040"/>
            <a:ext cx="3672408" cy="2808312"/>
          </a:xfrm>
          <a:prstGeom prst="rect">
            <a:avLst/>
          </a:prstGeom>
          <a:noFill/>
          <a:ln w="9525">
            <a:noFill/>
            <a:miter lim="800000"/>
            <a:headEnd/>
            <a:tailEnd/>
          </a:ln>
        </p:spPr>
      </p:pic>
      <p:pic>
        <p:nvPicPr>
          <p:cNvPr id="6" name="5 Resim" descr="C:\Users\HEM\Desktop\22122338_10636815_10207177976062071_7156049182310308043_o.jpg"/>
          <p:cNvPicPr/>
          <p:nvPr/>
        </p:nvPicPr>
        <p:blipFill>
          <a:blip r:embed="rId4" cstate="print"/>
          <a:srcRect/>
          <a:stretch>
            <a:fillRect/>
          </a:stretch>
        </p:blipFill>
        <p:spPr bwMode="auto">
          <a:xfrm>
            <a:off x="5364088" y="1196752"/>
            <a:ext cx="302433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HEM\Desktop\22123413_20151229_104211.jpg"/>
          <p:cNvPicPr>
            <a:picLocks noGrp="1"/>
          </p:cNvPicPr>
          <p:nvPr>
            <p:ph idx="1"/>
          </p:nvPr>
        </p:nvPicPr>
        <p:blipFill>
          <a:blip r:embed="rId2" cstate="print"/>
          <a:srcRect/>
          <a:stretch>
            <a:fillRect/>
          </a:stretch>
        </p:blipFill>
        <p:spPr bwMode="auto">
          <a:xfrm>
            <a:off x="0" y="2708920"/>
            <a:ext cx="3131840" cy="4149081"/>
          </a:xfrm>
          <a:prstGeom prst="rect">
            <a:avLst/>
          </a:prstGeom>
          <a:noFill/>
          <a:ln w="9525">
            <a:noFill/>
            <a:miter lim="800000"/>
            <a:headEnd/>
            <a:tailEnd/>
          </a:ln>
        </p:spPr>
      </p:pic>
      <p:pic>
        <p:nvPicPr>
          <p:cNvPr id="5" name="4 Resim" descr="C:\Users\HEM\Desktop\IMG_20161220_101408.jpg"/>
          <p:cNvPicPr/>
          <p:nvPr/>
        </p:nvPicPr>
        <p:blipFill>
          <a:blip r:embed="rId3" cstate="print"/>
          <a:srcRect/>
          <a:stretch>
            <a:fillRect/>
          </a:stretch>
        </p:blipFill>
        <p:spPr bwMode="auto">
          <a:xfrm>
            <a:off x="3131840" y="1772816"/>
            <a:ext cx="2278311" cy="2498677"/>
          </a:xfrm>
          <a:prstGeom prst="rect">
            <a:avLst/>
          </a:prstGeom>
          <a:noFill/>
          <a:ln w="9525">
            <a:noFill/>
            <a:miter lim="800000"/>
            <a:headEnd/>
            <a:tailEnd/>
          </a:ln>
        </p:spPr>
      </p:pic>
      <p:pic>
        <p:nvPicPr>
          <p:cNvPr id="6" name="5 Resim" descr="C:\Users\HEM\Desktop\IMG_20161220_102236.jpg"/>
          <p:cNvPicPr/>
          <p:nvPr/>
        </p:nvPicPr>
        <p:blipFill>
          <a:blip r:embed="rId4" cstate="print"/>
          <a:srcRect/>
          <a:stretch>
            <a:fillRect/>
          </a:stretch>
        </p:blipFill>
        <p:spPr bwMode="auto">
          <a:xfrm>
            <a:off x="5436096" y="0"/>
            <a:ext cx="3707904" cy="364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TotalTime>
  <Words>1142</Words>
  <Application>Microsoft Office PowerPoint</Application>
  <PresentationFormat>Ekran Gösterisi (4:3)</PresentationFormat>
  <Paragraphs>362</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Güven</vt:lpstr>
      <vt:lpstr>Slayt 1</vt:lpstr>
      <vt:lpstr>T.C. DİYADİN KAYMAKAMLIĞIHALK EĞİTİMİ MERKEZİ MÜDÜRLÜĞÜ </vt:lpstr>
      <vt:lpstr>Slayt 3</vt:lpstr>
      <vt:lpstr>Slayt 4</vt:lpstr>
      <vt:lpstr>KURSLARIMIZDAN BAZI  GÖRÜNTÜLER</vt:lpstr>
      <vt:lpstr>HALI KURSU</vt:lpstr>
      <vt:lpstr>Slayt 7</vt:lpstr>
      <vt:lpstr>EL NAKIŞLARI/GİYSİ TADİLATÇISI</vt:lpstr>
      <vt:lpstr>Slayt 9</vt:lpstr>
      <vt:lpstr>KUAFÖRLÜK KURSU</vt:lpstr>
      <vt:lpstr> HALK OYUNLAR</vt:lpstr>
      <vt:lpstr>OKUMA-YAZMA KURSU</vt:lpstr>
      <vt:lpstr> İŞARET DİLİ KURSU</vt:lpstr>
      <vt:lpstr>SOSYAL FAALİYETLER</vt:lpstr>
      <vt:lpstr>KURUM BİLGİLERİ </vt:lpstr>
      <vt:lpstr>Slayt 16</vt:lpstr>
      <vt:lpstr>Slayt 17</vt:lpstr>
      <vt:lpstr>Kurum Müdürü Hanifi DOĞAN </vt:lpstr>
      <vt:lpstr>ÖZ GEÇMİŞİ </vt:lpstr>
      <vt:lpstr>Slayt 20</vt:lpstr>
      <vt:lpstr>Kurumun Tarihçesi </vt:lpstr>
      <vt:lpstr>İDARİ KADROMUZ </vt:lpstr>
      <vt:lpstr>Slayt 23</vt:lpstr>
      <vt:lpstr>EĞİTİM ( USTA ÖĞRETİCİ) KADROMUZ</vt:lpstr>
      <vt:lpstr>KURUMUN AMAÇLARI</vt:lpstr>
      <vt:lpstr>Slayt 26</vt:lpstr>
      <vt:lpstr>HALK EĞİTİMİ KURSLARI </vt:lpstr>
      <vt:lpstr>Slayt 28</vt:lpstr>
      <vt:lpstr>Slayt 29</vt:lpstr>
      <vt:lpstr>Slayt 30</vt:lpstr>
      <vt:lpstr>Slayt 31</vt:lpstr>
      <vt:lpstr>Slayt 32</vt:lpstr>
      <vt:lpstr>Slayt 33</vt:lpstr>
      <vt:lpstr>Slayt 34</vt:lpstr>
      <vt:lpstr>Slayt 35</vt:lpstr>
      <vt:lpstr>Slayt 36</vt:lpstr>
      <vt:lpstr>Slayt 37</vt:lpstr>
      <vt:lpstr>Slayt 38</vt:lpstr>
      <vt:lpstr> 2018-2021 YILLARI ARASI AÇILAN KURSLAR ÖZET KURS-KURSİYER DÖKÜM CETVELİ </vt:lpstr>
      <vt:lpstr>OKUMA YAZMA SEFERBERLİĞİ KAPSAMINDA EĞİTİM VERİLEN KURSİYER SAYILARI: </vt:lpstr>
      <vt:lpstr> 2021/2022 EĞİTİM-ÖĞRETİM YILI AÇIK ÖĞRETİM OKULLARI ÖĞRENCİ SAYILARI </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TEKNO-PC</dc:creator>
  <cp:lastModifiedBy>HEM</cp:lastModifiedBy>
  <cp:revision>88</cp:revision>
  <dcterms:created xsi:type="dcterms:W3CDTF">2017-02-01T19:41:12Z</dcterms:created>
  <dcterms:modified xsi:type="dcterms:W3CDTF">2021-10-18T13:05:57Z</dcterms:modified>
</cp:coreProperties>
</file>